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86" r:id="rId4"/>
    <p:sldId id="257" r:id="rId5"/>
    <p:sldId id="259" r:id="rId6"/>
    <p:sldId id="260" r:id="rId7"/>
    <p:sldId id="263" r:id="rId8"/>
    <p:sldId id="266" r:id="rId9"/>
    <p:sldId id="264" r:id="rId10"/>
    <p:sldId id="261" r:id="rId11"/>
    <p:sldId id="262" r:id="rId12"/>
    <p:sldId id="267" r:id="rId13"/>
    <p:sldId id="278" r:id="rId14"/>
    <p:sldId id="279" r:id="rId15"/>
    <p:sldId id="280" r:id="rId16"/>
    <p:sldId id="281" r:id="rId17"/>
    <p:sldId id="282" r:id="rId18"/>
    <p:sldId id="283" r:id="rId19"/>
    <p:sldId id="285" r:id="rId20"/>
    <p:sldId id="271" r:id="rId21"/>
    <p:sldId id="276" r:id="rId22"/>
    <p:sldId id="269" r:id="rId23"/>
    <p:sldId id="277" r:id="rId24"/>
    <p:sldId id="272" r:id="rId25"/>
    <p:sldId id="284" r:id="rId26"/>
    <p:sldId id="28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36000"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lus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4608512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Химия и физика в произведениях литературы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157192"/>
            <a:ext cx="8606760" cy="1296143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2015 – год литературы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8686800" cy="6023022"/>
          </a:xfrm>
        </p:spPr>
        <p:txBody>
          <a:bodyPr>
            <a:normAutofit/>
          </a:bodyPr>
          <a:lstStyle/>
          <a:p>
            <a:pPr lvl="0"/>
            <a:r>
              <a:rPr lang="ru-RU" sz="2000" b="1" i="1" dirty="0" smtClean="0">
                <a:solidFill>
                  <a:prstClr val="black"/>
                </a:solidFill>
              </a:rPr>
              <a:t>«А </a:t>
            </a:r>
            <a:r>
              <a:rPr lang="ru-RU" sz="2000" b="1" i="1" dirty="0">
                <a:solidFill>
                  <a:prstClr val="black"/>
                </a:solidFill>
              </a:rPr>
              <a:t>Павел Петрович вернулся в свой изящный кабинет, оклеенный по стенам красивыми обоями дикого цвета, с развешанным оружием на пестром персидском ковре, с ореховою мебелью, обитой темно-зеленым трипом, </a:t>
            </a:r>
            <a:r>
              <a:rPr lang="ru-RU" sz="2000" b="1" i="1" dirty="0" smtClean="0">
                <a:solidFill>
                  <a:prstClr val="black"/>
                </a:solidFill>
              </a:rPr>
              <a:t>с </a:t>
            </a:r>
            <a:r>
              <a:rPr lang="ru-RU" sz="2000" b="1" i="1" dirty="0">
                <a:solidFill>
                  <a:prstClr val="black"/>
                </a:solidFill>
              </a:rPr>
              <a:t>бронзовыми статуэтками на великолепном письменном столе, с камином... </a:t>
            </a:r>
            <a:r>
              <a:rPr lang="ru-RU" sz="2000" b="1" i="1" dirty="0" smtClean="0">
                <a:solidFill>
                  <a:prstClr val="black"/>
                </a:solidFill>
              </a:rPr>
              <a:t>»</a:t>
            </a:r>
          </a:p>
          <a:p>
            <a:pPr lvl="0" algn="ctr"/>
            <a:r>
              <a:rPr lang="ru-RU" sz="2000" b="1" i="1" dirty="0" smtClean="0">
                <a:solidFill>
                  <a:srgbClr val="C00000"/>
                </a:solidFill>
              </a:rPr>
              <a:t>(крахмал, бумага – целлюлоза, натуральное волокно- шерсть, ткань, сплав меди – бронза) </a:t>
            </a:r>
          </a:p>
          <a:p>
            <a:pPr lvl="0"/>
            <a:r>
              <a:rPr lang="ru-RU" sz="2000" b="1" i="1" dirty="0" smtClean="0">
                <a:solidFill>
                  <a:prstClr val="black"/>
                </a:solidFill>
              </a:rPr>
              <a:t>«Одной </a:t>
            </a:r>
            <a:r>
              <a:rPr lang="ru-RU" sz="2000" b="1" i="1" dirty="0">
                <a:solidFill>
                  <a:prstClr val="black"/>
                </a:solidFill>
              </a:rPr>
              <a:t>бабе, которая жаловалась на гнетку -- это по-ихнему, а по-нашему -- дизентерию, я... как бы выразиться лучше... я вливал опиум; а другой я зуб вырвал. Этой я предложил эфиризацию... только она не </a:t>
            </a:r>
            <a:r>
              <a:rPr lang="ru-RU" sz="2000" b="1" i="1" dirty="0" smtClean="0">
                <a:solidFill>
                  <a:prstClr val="black"/>
                </a:solidFill>
              </a:rPr>
              <a:t>согласилась»</a:t>
            </a:r>
          </a:p>
          <a:p>
            <a:pPr lvl="0"/>
            <a:r>
              <a:rPr lang="ru-RU" sz="2000" b="1" i="1" dirty="0" smtClean="0">
                <a:solidFill>
                  <a:srgbClr val="C00000"/>
                </a:solidFill>
              </a:rPr>
              <a:t>(эфир – наркоз, обезболивание)</a:t>
            </a:r>
          </a:p>
          <a:p>
            <a:r>
              <a:rPr lang="ru-RU" sz="2000" b="1" i="1" dirty="0" smtClean="0"/>
              <a:t>«Ну </a:t>
            </a:r>
            <a:r>
              <a:rPr lang="ru-RU" sz="2000" b="1" i="1" dirty="0"/>
              <a:t>нет, -- возразил Базаров, -- </a:t>
            </a:r>
            <a:r>
              <a:rPr lang="ru-RU" sz="2000" b="1" i="1" dirty="0" smtClean="0"/>
              <a:t>кусок </a:t>
            </a:r>
            <a:r>
              <a:rPr lang="ru-RU" sz="2000" b="1" i="1" dirty="0"/>
              <a:t>мяса лучше </a:t>
            </a:r>
            <a:endParaRPr lang="ru-RU" sz="2000" b="1" i="1" dirty="0" smtClean="0"/>
          </a:p>
          <a:p>
            <a:r>
              <a:rPr lang="ru-RU" sz="2000" b="1" i="1" dirty="0" smtClean="0"/>
              <a:t>куска </a:t>
            </a:r>
            <a:r>
              <a:rPr lang="ru-RU" sz="2000" b="1" i="1" dirty="0"/>
              <a:t>хлеба даже с химической точки </a:t>
            </a:r>
            <a:r>
              <a:rPr lang="ru-RU" sz="2000" b="1" i="1" dirty="0" smtClean="0"/>
              <a:t>зрения»</a:t>
            </a:r>
          </a:p>
          <a:p>
            <a:r>
              <a:rPr lang="ru-RU" sz="2000" b="1" i="1" dirty="0" smtClean="0">
                <a:solidFill>
                  <a:srgbClr val="C00000"/>
                </a:solidFill>
              </a:rPr>
              <a:t>(Белки, минеральные соли, углеводы)</a:t>
            </a:r>
          </a:p>
          <a:p>
            <a:endParaRPr lang="ru-RU" sz="1600" dirty="0"/>
          </a:p>
          <a:p>
            <a:pPr lvl="0"/>
            <a:endParaRPr lang="ru-RU" sz="1600" i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D:\Фото\317839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573016"/>
            <a:ext cx="2520280" cy="317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8572528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70C0"/>
                </a:solidFill>
              </a:rPr>
              <a:t>В.С. Пикуля. </a:t>
            </a:r>
            <a:r>
              <a:rPr lang="ru-RU" sz="2400" b="1" dirty="0">
                <a:solidFill>
                  <a:srgbClr val="0070C0"/>
                </a:solidFill>
              </a:rPr>
              <a:t>Р</a:t>
            </a:r>
            <a:r>
              <a:rPr lang="ru-RU" sz="2400" b="1" dirty="0" smtClean="0">
                <a:solidFill>
                  <a:srgbClr val="0070C0"/>
                </a:solidFill>
              </a:rPr>
              <a:t>оман «Нечистая сила» </a:t>
            </a:r>
          </a:p>
          <a:p>
            <a:pPr>
              <a:buFont typeface="Wingdings" pitchFamily="2" charset="2"/>
              <a:buChar char="v"/>
            </a:pPr>
            <a:r>
              <a:rPr lang="ru-RU" sz="2000" b="1" i="1" dirty="0" smtClean="0">
                <a:solidFill>
                  <a:srgbClr val="002060"/>
                </a:solidFill>
              </a:rPr>
              <a:t>«Лазоверт со скрипом натянул резиновые перчатки, растёр в порошок кристаллы цианистого калия. Птифуры были двух сортов: с розовым и шоколадным кремом. Приподымая ножом их красивые сочные верхушки, доктор щедро и густо насыщал внутренности пирожных страшным ядом.»</a:t>
            </a:r>
          </a:p>
          <a:p>
            <a:r>
              <a:rPr lang="ru-RU" sz="2000" b="1" i="1" dirty="0" smtClean="0">
                <a:solidFill>
                  <a:srgbClr val="C00000"/>
                </a:solidFill>
              </a:rPr>
              <a:t>( каучук – диеновые углеводороды, соль цианистый калий  - </a:t>
            </a:r>
            <a:r>
              <a:rPr lang="en-US" sz="2000" b="1" i="1" dirty="0" smtClean="0">
                <a:solidFill>
                  <a:srgbClr val="C00000"/>
                </a:solidFill>
              </a:rPr>
              <a:t>KCN</a:t>
            </a:r>
            <a:r>
              <a:rPr lang="ru-RU" sz="2000" b="1" i="1" dirty="0" smtClean="0">
                <a:solidFill>
                  <a:srgbClr val="C00000"/>
                </a:solidFill>
              </a:rPr>
              <a:t>)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://andreygoncharov.users.photofile.ru/photo/andreygoncharov/150163188/large/1554177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3286124"/>
            <a:ext cx="2633661" cy="330308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8" name="Picture 4" descr="http://ruszona.ru/uploads/posts/2009-07/1248260937_564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75959">
            <a:off x="453153" y="2754389"/>
            <a:ext cx="2120113" cy="3408543"/>
          </a:xfrm>
          <a:prstGeom prst="rect">
            <a:avLst/>
          </a:prstGeom>
          <a:noFill/>
        </p:spPr>
      </p:pic>
      <p:pic>
        <p:nvPicPr>
          <p:cNvPr id="1030" name="Picture 6" descr="http://www.loveread.ec/img/photo_books/151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530" y="3759079"/>
            <a:ext cx="1441697" cy="2357176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001156" cy="4525963"/>
          </a:xfrm>
        </p:spPr>
        <p:txBody>
          <a:bodyPr>
            <a:normAutofit fontScale="55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sz="3800" b="1" i="1" dirty="0" smtClean="0">
                <a:solidFill>
                  <a:srgbClr val="0070C0"/>
                </a:solidFill>
              </a:rPr>
              <a:t>Жюль Верн. Произведение  «Таинственный остров» </a:t>
            </a:r>
          </a:p>
          <a:p>
            <a:pPr>
              <a:buFont typeface="Wingdings" pitchFamily="2" charset="2"/>
              <a:buChar char="v"/>
            </a:pPr>
            <a:r>
              <a:rPr lang="ru-RU" b="1" i="1" dirty="0" smtClean="0">
                <a:solidFill>
                  <a:srgbClr val="002060"/>
                </a:solidFill>
              </a:rPr>
              <a:t>«Сайрес Смит готов был изготовить порох, так как в его распоряжении были селитра, сера и уголь, но выделка его требует особой тщательности и без специальных приспособлений трудно получить порох хорошего качества. Поэтому Сайрес Смит предпочёл изготовлять пироксилин, т.е. взрывчатое вещество, обычно получаемое их хлопчатой бумаги. Однако можно было бы обойтись и без хлопка, который применяется ради содержащейся в нём клетчатки. А клетчатка - иными словами, первичная ткань растений - имеется почти в чистом виде не только в хлопке, но и в  волокнах льна и конопли, в бумаге, старых тряпках,  сердцевине бузины и т.д. Бузина же росла в изобилии близ устья Красного ручья… Преимущества пироксилина в том, что он не боится сырости, не загрязняет ствол ружья и обладает в четыре раза большей взрывной силой, чем порох. Чтобы получить пироксилин, достаточно погрузить на четверть часа клетчатку в дымящую азотную кислоту, а затем промыть её в воде и просушить…» </a:t>
            </a:r>
          </a:p>
          <a:p>
            <a:pPr>
              <a:buFont typeface="Wingdings" pitchFamily="2" charset="2"/>
              <a:buChar char="v"/>
            </a:pPr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 smtClean="0">
                <a:solidFill>
                  <a:srgbClr val="002060"/>
                </a:solidFill>
              </a:rPr>
              <a:t>                            </a:t>
            </a:r>
            <a:r>
              <a:rPr lang="ru-RU" b="1" i="1" dirty="0" smtClean="0">
                <a:solidFill>
                  <a:srgbClr val="C00000"/>
                </a:solidFill>
              </a:rPr>
              <a:t>( клетчатка-углевод, азотная кислота, </a:t>
            </a:r>
          </a:p>
          <a:p>
            <a:pPr>
              <a:buFont typeface="Wingdings" pitchFamily="2" charset="2"/>
              <a:buChar char="v"/>
            </a:pPr>
            <a:r>
              <a:rPr lang="ru-RU" b="1" i="1" dirty="0">
                <a:solidFill>
                  <a:srgbClr val="C00000"/>
                </a:solidFill>
              </a:rPr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                                 пироксилин - тринитроцеллюлоза)</a:t>
            </a:r>
          </a:p>
          <a:p>
            <a:endParaRPr lang="ru-RU" dirty="0"/>
          </a:p>
        </p:txBody>
      </p:sp>
      <p:pic>
        <p:nvPicPr>
          <p:cNvPr id="24578" name="Picture 2" descr="http://www.proza.ru/pics/2010/02/14/9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301836"/>
            <a:ext cx="1800200" cy="2273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4580" name="Picture 4" descr="https://encrypted-tbn3.gstatic.com/images?q=tbn:ANd9GcQxTGX22E74fjlSzRUyQQddey8NDCEl5-J_PB-OHCFd7oCe5Z2Uw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80496">
            <a:off x="5698043" y="4712810"/>
            <a:ext cx="1638619" cy="2037406"/>
          </a:xfrm>
          <a:prstGeom prst="rect">
            <a:avLst/>
          </a:prstGeom>
          <a:noFill/>
        </p:spPr>
      </p:pic>
      <p:pic>
        <p:nvPicPr>
          <p:cNvPr id="24582" name="Picture 6" descr="http://darim.info/uploads/posts/2010-06/1275959346_3bfe06082ea5d564ad617a2f7e95f0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7788" y="4752245"/>
            <a:ext cx="1711338" cy="2006761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2376264"/>
          </a:xfrm>
        </p:spPr>
        <p:txBody>
          <a:bodyPr>
            <a:norm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b="1" i="1" dirty="0" smtClean="0">
              <a:solidFill>
                <a:srgbClr val="663300"/>
              </a:solidFill>
              <a:latin typeface="Arial" charset="0"/>
            </a:endParaRPr>
          </a:p>
          <a:p>
            <a:pPr marL="0" indent="0">
              <a:buNone/>
            </a:pPr>
            <a:endParaRPr lang="ru-RU" sz="2800" b="1" dirty="0" smtClean="0">
              <a:solidFill>
                <a:srgbClr val="0070C0"/>
              </a:solidFill>
              <a:latin typeface="Arial" charset="0"/>
            </a:endParaRPr>
          </a:p>
          <a:p>
            <a:pPr marL="0" indent="0">
              <a:buNone/>
            </a:pPr>
            <a:endParaRPr lang="ru-RU" sz="2000" b="1" dirty="0" smtClean="0">
              <a:solidFill>
                <a:srgbClr val="0070C0"/>
              </a:solidFill>
              <a:latin typeface="Arial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Arial" charset="0"/>
              </a:rPr>
              <a:t>Эрих Распе.</a:t>
            </a:r>
            <a:r>
              <a:rPr lang="ru-RU" sz="2000" b="1" dirty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Arial" charset="0"/>
              </a:rPr>
              <a:t>Рассказ «Приключения </a:t>
            </a:r>
            <a:r>
              <a:rPr lang="ru-RU" sz="2000" b="1" dirty="0">
                <a:solidFill>
                  <a:srgbClr val="0070C0"/>
                </a:solidFill>
                <a:latin typeface="Arial" charset="0"/>
              </a:rPr>
              <a:t>барона </a:t>
            </a:r>
            <a:r>
              <a:rPr lang="ru-RU" sz="2000" b="1" dirty="0" smtClean="0">
                <a:solidFill>
                  <a:srgbClr val="0070C0"/>
                </a:solidFill>
                <a:latin typeface="Arial" charset="0"/>
              </a:rPr>
              <a:t>Мюнхаузена» </a:t>
            </a:r>
            <a:endParaRPr lang="ru-RU" sz="2000" b="1" dirty="0">
              <a:solidFill>
                <a:srgbClr val="0070C0"/>
              </a:solidFill>
              <a:latin typeface="Arial" charset="0"/>
            </a:endParaRPr>
          </a:p>
          <a:p>
            <a:r>
              <a:rPr lang="ru-RU" sz="2000" b="1" i="1" dirty="0" smtClean="0">
                <a:solidFill>
                  <a:srgbClr val="663300"/>
                </a:solidFill>
                <a:latin typeface="Arial" charset="0"/>
              </a:rPr>
              <a:t> «</a:t>
            </a:r>
            <a:r>
              <a:rPr lang="ru-RU" sz="2000" b="1" i="1" dirty="0">
                <a:solidFill>
                  <a:srgbClr val="663300"/>
                </a:solidFill>
                <a:latin typeface="Arial" charset="0"/>
              </a:rPr>
              <a:t>Я стал рядом с огромнейшей пушкой... </a:t>
            </a:r>
            <a:r>
              <a:rPr lang="ru-RU" sz="2000" b="1" i="1" dirty="0" smtClean="0">
                <a:solidFill>
                  <a:srgbClr val="663300"/>
                </a:solidFill>
                <a:latin typeface="Arial" charset="0"/>
              </a:rPr>
              <a:t>и </a:t>
            </a:r>
            <a:r>
              <a:rPr lang="ru-RU" sz="2000" b="1" i="1" dirty="0">
                <a:solidFill>
                  <a:srgbClr val="663300"/>
                </a:solidFill>
                <a:latin typeface="Arial" charset="0"/>
              </a:rPr>
              <a:t>когда из пушки вылетело ядро, </a:t>
            </a:r>
            <a:r>
              <a:rPr lang="ru-RU" sz="2000" b="1" i="1" dirty="0" smtClean="0">
                <a:solidFill>
                  <a:srgbClr val="663300"/>
                </a:solidFill>
                <a:latin typeface="Arial" charset="0"/>
              </a:rPr>
              <a:t>я </a:t>
            </a:r>
            <a:r>
              <a:rPr lang="ru-RU" sz="2000" b="1" i="1" dirty="0">
                <a:solidFill>
                  <a:srgbClr val="663300"/>
                </a:solidFill>
                <a:latin typeface="Arial" charset="0"/>
              </a:rPr>
              <a:t>вскочил на него верхом и лихо понесся вперед... Мимо меня пролетало встречное ядро... Я пересел на него и, как ни в чем не бывало, помчался обратно</a:t>
            </a:r>
            <a:r>
              <a:rPr lang="ru-RU" sz="2000" b="1" i="1" dirty="0" smtClean="0">
                <a:solidFill>
                  <a:srgbClr val="663300"/>
                </a:solidFill>
                <a:latin typeface="Arial" charset="0"/>
              </a:rPr>
              <a:t>».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Почему </a:t>
            </a:r>
            <a:r>
              <a:rPr lang="ru-RU" sz="1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такое путешествие на ядре невозможно?</a:t>
            </a:r>
            <a:endParaRPr lang="ru-RU" sz="1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 </a:t>
            </a:r>
            <a:r>
              <a:rPr lang="ru-RU" sz="18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пересадке с ядра на ядро рассказчик </a:t>
            </a:r>
            <a:r>
              <a:rPr lang="ru-RU" sz="1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испытал </a:t>
            </a:r>
            <a:r>
              <a:rPr lang="ru-RU" sz="18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бы большое изменение скорости за очень малый промежуток </a:t>
            </a:r>
            <a:r>
              <a:rPr lang="ru-RU" sz="1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времени, т</a:t>
            </a:r>
            <a:r>
              <a:rPr lang="ru-RU" sz="18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е. огромное ускорение. Организм человека не был бы в состоянии перенести </a:t>
            </a:r>
            <a:r>
              <a:rPr lang="ru-RU" sz="1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перегрузки.</a:t>
            </a:r>
            <a:endParaRPr lang="ru-RU" sz="1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D:\Фото\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4104456" cy="2376264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Фото\9786176060161-20120408_1807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716" y="135521"/>
            <a:ext cx="4046512" cy="2376264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226241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8002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Жуль Верн 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Роман 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«Путешествие 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на луну»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/>
          </a:bodyPr>
          <a:lstStyle/>
          <a:p>
            <a:pPr marL="273050" lvl="0" indent="-273050" fontAlgn="base">
              <a:spcAft>
                <a:spcPct val="0"/>
              </a:spcAft>
              <a:buClr>
                <a:srgbClr val="D16349"/>
              </a:buClr>
              <a:buSzPct val="85000"/>
              <a:buNone/>
            </a:pPr>
            <a:r>
              <a:rPr lang="ru-RU" sz="2000" b="1" dirty="0" smtClean="0">
                <a:solidFill>
                  <a:srgbClr val="4B5064"/>
                </a:solidFill>
                <a:latin typeface="Georgia"/>
              </a:rPr>
              <a:t>Как могли бы герои романа,  находящиеся в закрытом снаряде, обнаружить, что их корабль покинул пределы земной атмосферы и движется в космическом пространстве?</a:t>
            </a:r>
            <a:endParaRPr lang="ru-RU" sz="2000" b="1" dirty="0">
              <a:solidFill>
                <a:srgbClr val="4B5064"/>
              </a:solidFill>
              <a:latin typeface="Georgia"/>
            </a:endParaRPr>
          </a:p>
          <a:p>
            <a:pPr marL="273050" lvl="0" indent="-273050" algn="ctr" fontAlgn="base">
              <a:spcAft>
                <a:spcPct val="0"/>
              </a:spcAft>
              <a:buClr>
                <a:srgbClr val="D16349"/>
              </a:buClr>
              <a:buSzPct val="85000"/>
              <a:buNone/>
            </a:pPr>
            <a:r>
              <a:rPr lang="ru-RU" sz="2000" b="1" i="1" dirty="0">
                <a:solidFill>
                  <a:srgbClr val="C00000"/>
                </a:solidFill>
                <a:latin typeface="Bookman Old Style" pitchFamily="18" charset="0"/>
              </a:rPr>
              <a:t>Наблюдая состояние невесомости в корабле.</a:t>
            </a:r>
          </a:p>
          <a:p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304256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:\Фото\0d6e46fefc619a608c4f9765a77b94f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8640"/>
            <a:ext cx="293582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313070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944216"/>
          </a:xfrm>
        </p:spPr>
        <p:txBody>
          <a:bodyPr/>
          <a:lstStyle/>
          <a:p>
            <a:pPr algn="l"/>
            <a:r>
              <a:rPr lang="ru-RU" sz="2800" b="1" dirty="0" smtClean="0">
                <a:solidFill>
                  <a:srgbClr val="0070C0"/>
                </a:solidFill>
                <a:latin typeface="Georgia"/>
                <a:ea typeface="+mn-ea"/>
                <a:cs typeface="+mn-cs"/>
              </a:rPr>
              <a:t>                     Э. Ю. Шим   </a:t>
            </a:r>
            <a:br>
              <a:rPr lang="ru-RU" sz="2800" b="1" dirty="0" smtClean="0">
                <a:solidFill>
                  <a:srgbClr val="0070C0"/>
                </a:solidFill>
                <a:latin typeface="Georgia"/>
                <a:ea typeface="+mn-ea"/>
                <a:cs typeface="+mn-cs"/>
              </a:rPr>
            </a:br>
            <a:r>
              <a:rPr lang="ru-RU" sz="2800" b="1" dirty="0" smtClean="0">
                <a:solidFill>
                  <a:srgbClr val="0070C0"/>
                </a:solidFill>
                <a:latin typeface="Georgia"/>
                <a:ea typeface="+mn-ea"/>
                <a:cs typeface="+mn-cs"/>
              </a:rPr>
              <a:t>                    Рассказ «</a:t>
            </a:r>
            <a:r>
              <a:rPr lang="ru-RU" sz="2800" b="1" dirty="0">
                <a:solidFill>
                  <a:srgbClr val="0070C0"/>
                </a:solidFill>
                <a:latin typeface="Georgia"/>
                <a:ea typeface="+mn-ea"/>
                <a:cs typeface="+mn-cs"/>
              </a:rPr>
              <a:t>Белое, черное</a:t>
            </a:r>
            <a:r>
              <a:rPr lang="ru-RU" sz="2800" b="1" dirty="0" smtClean="0">
                <a:solidFill>
                  <a:srgbClr val="0070C0"/>
                </a:solidFill>
                <a:latin typeface="Georgia"/>
                <a:ea typeface="+mn-ea"/>
                <a:cs typeface="+mn-cs"/>
              </a:rPr>
              <a:t>»  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392488"/>
          </a:xfrm>
        </p:spPr>
        <p:txBody>
          <a:bodyPr>
            <a:normAutofit/>
          </a:bodyPr>
          <a:lstStyle/>
          <a:p>
            <a:pPr marL="0" lvl="0" indent="0">
              <a:lnSpc>
                <a:spcPct val="80000"/>
              </a:lnSpc>
              <a:buClr>
                <a:srgbClr val="D16349"/>
              </a:buClr>
              <a:buSzPct val="85000"/>
              <a:buNone/>
              <a:defRPr/>
            </a:pPr>
            <a:endParaRPr lang="ru-RU" sz="2400" dirty="0" smtClean="0">
              <a:solidFill>
                <a:srgbClr val="646B86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>
              <a:lnSpc>
                <a:spcPct val="80000"/>
              </a:lnSpc>
              <a:buClr>
                <a:srgbClr val="D16349"/>
              </a:buClr>
              <a:buSzPct val="85000"/>
              <a:buNone/>
              <a:defRPr/>
            </a:pPr>
            <a:endParaRPr lang="ru-RU" sz="2400" dirty="0">
              <a:solidFill>
                <a:srgbClr val="646B86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>
              <a:lnSpc>
                <a:spcPct val="80000"/>
              </a:lnSpc>
              <a:buClr>
                <a:srgbClr val="D16349"/>
              </a:buClr>
              <a:buSzPct val="85000"/>
              <a:buNone/>
              <a:defRPr/>
            </a:pPr>
            <a:r>
              <a:rPr lang="ru-RU" sz="2400" b="1" i="1" dirty="0" smtClean="0">
                <a:solidFill>
                  <a:srgbClr val="646B8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«...</a:t>
            </a:r>
            <a:r>
              <a:rPr lang="ru-RU" sz="2400" b="1" i="1" dirty="0">
                <a:solidFill>
                  <a:srgbClr val="646B8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Застывающий гипс вдруг сам по себе начинает разогреваться... и очень приятно, особенно зимою, положить закоченевшие руки на сахарно-белую, чуть влажную отливку, полную внутренней ласковой теплоты».</a:t>
            </a:r>
          </a:p>
          <a:p>
            <a:pPr marL="274320" lvl="0" indent="-274320">
              <a:lnSpc>
                <a:spcPct val="80000"/>
              </a:lnSpc>
              <a:buClr>
                <a:srgbClr val="D16349"/>
              </a:buClr>
              <a:buSzPct val="85000"/>
              <a:buFont typeface="Wingdings 2"/>
              <a:buChar char=""/>
              <a:defRPr/>
            </a:pPr>
            <a:endParaRPr lang="ru-RU" sz="2800" i="1" dirty="0">
              <a:solidFill>
                <a:srgbClr val="3333CC"/>
              </a:solidFill>
              <a:latin typeface="Georgia"/>
            </a:endParaRPr>
          </a:p>
          <a:p>
            <a:pPr marL="274320" lvl="0" indent="-274320" algn="ctr">
              <a:lnSpc>
                <a:spcPct val="80000"/>
              </a:lnSpc>
              <a:buClr>
                <a:srgbClr val="D16349"/>
              </a:buClr>
              <a:buSzPct val="85000"/>
              <a:buNone/>
              <a:defRPr/>
            </a:pPr>
            <a:r>
              <a:rPr lang="ru-RU" sz="2400" b="1" i="1" dirty="0" smtClean="0">
                <a:solidFill>
                  <a:srgbClr val="C00000"/>
                </a:solidFill>
                <a:latin typeface="Georgia"/>
              </a:rPr>
              <a:t>Процесс </a:t>
            </a:r>
            <a:r>
              <a:rPr lang="ru-RU" sz="2400" b="1" i="1" dirty="0">
                <a:solidFill>
                  <a:srgbClr val="C00000"/>
                </a:solidFill>
                <a:latin typeface="Georgia"/>
              </a:rPr>
              <a:t>кристаллизации гипса связан с выделением теплоты плавления. Поэтому отливка разогревалась. </a:t>
            </a:r>
          </a:p>
          <a:p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D:\Фото\73512506_Markov_G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1944216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Фото\img001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60648"/>
            <a:ext cx="180020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6571795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51216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Arial" charset="0"/>
                <a:ea typeface="+mn-ea"/>
                <a:cs typeface="+mn-cs"/>
              </a:rPr>
              <a:t>Б.С. Житков</a:t>
            </a:r>
            <a:br>
              <a:rPr lang="ru-RU" sz="3200" b="1" dirty="0" smtClean="0">
                <a:solidFill>
                  <a:srgbClr val="0070C0"/>
                </a:solidFill>
                <a:latin typeface="Arial" charset="0"/>
                <a:ea typeface="+mn-ea"/>
                <a:cs typeface="+mn-cs"/>
              </a:rPr>
            </a:br>
            <a:r>
              <a:rPr lang="ru-RU" sz="3200" b="1" dirty="0" smtClean="0">
                <a:solidFill>
                  <a:srgbClr val="0070C0"/>
                </a:solidFill>
                <a:latin typeface="Arial" charset="0"/>
                <a:ea typeface="+mn-ea"/>
                <a:cs typeface="+mn-cs"/>
              </a:rPr>
              <a:t>              </a:t>
            </a:r>
            <a:r>
              <a:rPr lang="ru-RU" sz="2400" b="1" dirty="0" smtClean="0">
                <a:solidFill>
                  <a:srgbClr val="0070C0"/>
                </a:solidFill>
                <a:latin typeface="Arial"/>
              </a:rPr>
              <a:t>«</a:t>
            </a:r>
            <a:r>
              <a:rPr lang="ru-RU" sz="2400" b="1" dirty="0">
                <a:solidFill>
                  <a:srgbClr val="0070C0"/>
                </a:solidFill>
                <a:latin typeface="Arial"/>
              </a:rPr>
              <a:t>Семь огней: Очерки, рассказы, повести, пьесы»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536504"/>
          </a:xfrm>
        </p:spPr>
        <p:txBody>
          <a:bodyPr>
            <a:normAutofit lnSpcReduction="10000"/>
          </a:bodyPr>
          <a:lstStyle/>
          <a:p>
            <a:r>
              <a:rPr lang="ru-RU" sz="1800" b="1" dirty="0">
                <a:latin typeface="Arial" pitchFamily="34" charset="0"/>
                <a:cs typeface="Arial" pitchFamily="34" charset="0"/>
              </a:rPr>
              <a:t>«Однажды в начале лета я ехал верхом поймой реки. Небо было одето тучами, собиралась гроза. И вдруг я увидел, что кончики ушей лошади начали светиться. Сейчас же над ними образовались будто пучки голубоватого огня с неясными очертаниями. Огоньки эти точно струились. Затем струи света побежали по гриве лошади и по ее голове. Я взял в руку ухо лошади; огонек точно проскочил сквозь мою руку и появился над ней. Повернув голову влево, я увидел пламя над своим плечом. Вероятно, светился и казался горящим и мой белый картуз. Все это явление продолжалось не более минуты. Хлынул дождик, и удивительные огни исчезли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».</a:t>
            </a:r>
            <a:r>
              <a:rPr lang="ru-RU" sz="1800" b="1" i="1" dirty="0">
                <a:solidFill>
                  <a:srgbClr val="712D1C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800" b="1" i="1" dirty="0" smtClean="0">
              <a:solidFill>
                <a:srgbClr val="712D1C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Это </a:t>
            </a:r>
            <a:r>
              <a:rPr lang="ru-RU" sz="18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очень редкое явление природы. На остриях, например на шпилях башен, на столбах оград, иногда даже на головах людей появляется голубоватый свет, похожий на прозрачные языки пламени. Это</a:t>
            </a:r>
            <a:r>
              <a:rPr lang="ru-RU" sz="19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коронный</a:t>
            </a:r>
            <a:r>
              <a:rPr lang="ru-RU" sz="17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разряд-движение электрических зарядов в воздухе при нормальном атмосферном давлении </a:t>
            </a:r>
            <a:r>
              <a:rPr lang="ru-RU" sz="1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 высоком напряжении.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800201" cy="1845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9462862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Arial" charset="0"/>
                <a:ea typeface="+mn-ea"/>
                <a:cs typeface="+mn-cs"/>
              </a:rPr>
              <a:t> А.И.Куприн </a:t>
            </a:r>
            <a:r>
              <a:rPr lang="ru-RU" sz="2800" b="1" dirty="0" smtClean="0">
                <a:solidFill>
                  <a:srgbClr val="0070C0"/>
                </a:solidFill>
                <a:latin typeface="Arial" charset="0"/>
              </a:rPr>
              <a:t>рассказ </a:t>
            </a:r>
            <a:br>
              <a:rPr lang="ru-RU" sz="2800" b="1" dirty="0" smtClean="0">
                <a:solidFill>
                  <a:srgbClr val="0070C0"/>
                </a:solidFill>
                <a:latin typeface="Arial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Arial" charset="0"/>
                <a:ea typeface="+mn-ea"/>
                <a:cs typeface="+mn-cs"/>
              </a:rPr>
              <a:t>«Черная </a:t>
            </a:r>
            <a:r>
              <a:rPr lang="ru-RU" sz="2800" b="1" dirty="0">
                <a:solidFill>
                  <a:srgbClr val="0070C0"/>
                </a:solidFill>
                <a:latin typeface="Arial" charset="0"/>
                <a:ea typeface="+mn-ea"/>
                <a:cs typeface="+mn-cs"/>
              </a:rPr>
              <a:t>молния»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555009"/>
          </a:xfrm>
        </p:spPr>
        <p:txBody>
          <a:bodyPr>
            <a:norm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b="1" dirty="0">
                <a:solidFill>
                  <a:srgbClr val="663300"/>
                </a:solidFill>
                <a:latin typeface="Arial" charset="0"/>
              </a:rPr>
              <a:t>«Глубокой зимою, в день ужасного мессианского землетрясения, утром... Часов в 10-11 на совершенно безоблачном небе вдруг расцвела радуга. Она обоими концами касалась горизонта, была необыкновенно ярка и имела в ширину градусов сорок пять, а в высоту- 20-25. </a:t>
            </a:r>
            <a:r>
              <a:rPr lang="ru-RU" sz="1800" b="1" dirty="0" smtClean="0">
                <a:solidFill>
                  <a:srgbClr val="663300"/>
                </a:solidFill>
                <a:latin typeface="Arial" charset="0"/>
              </a:rPr>
              <a:t>Под </a:t>
            </a:r>
            <a:r>
              <a:rPr lang="ru-RU" sz="1800" b="1" dirty="0">
                <a:solidFill>
                  <a:srgbClr val="663300"/>
                </a:solidFill>
                <a:latin typeface="Arial" charset="0"/>
              </a:rPr>
              <a:t>ней, такой же аркой, изгибалась другая радуга, но несколько слабее цветом, а дальше третья, четвертая, пятая, и все бледнее и бледнее - какой-то сказочный семицветный коридор. Это продолжалось минут пятнадцать. Потом радуги растаяли, набежали... тучи и повалил сплошной </a:t>
            </a:r>
            <a:r>
              <a:rPr lang="ru-RU" sz="1800" b="1" dirty="0" smtClean="0">
                <a:solidFill>
                  <a:srgbClr val="663300"/>
                </a:solidFill>
                <a:latin typeface="Arial" charset="0"/>
              </a:rPr>
              <a:t>снежище»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1800" b="1" i="1" dirty="0" smtClean="0">
              <a:solidFill>
                <a:srgbClr val="663300"/>
              </a:solidFill>
              <a:latin typeface="Arial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600" b="1" i="1" dirty="0" smtClean="0">
                <a:solidFill>
                  <a:srgbClr val="C00000"/>
                </a:solidFill>
                <a:latin typeface="Arial" charset="0"/>
              </a:rPr>
              <a:t>Когда </a:t>
            </a:r>
            <a:r>
              <a:rPr lang="ru-RU" sz="1600" b="1" i="1" dirty="0">
                <a:solidFill>
                  <a:srgbClr val="C00000"/>
                </a:solidFill>
                <a:latin typeface="Arial" charset="0"/>
              </a:rPr>
              <a:t>бы радуга ни возникла, она всегда образуется игрой света на каплях воды. Обычно это дождевые капли, изредка-мелкие капли тумана. Если вы когда-нибудь услышите, что кто-то видел радугу в падающем снеге или на совершенно чистом небе, будьте уверены, что снег был </a:t>
            </a:r>
            <a:r>
              <a:rPr lang="ru-RU" sz="1600" b="1" i="1" dirty="0" err="1">
                <a:solidFill>
                  <a:srgbClr val="C00000"/>
                </a:solidFill>
                <a:latin typeface="Arial" charset="0"/>
              </a:rPr>
              <a:t>полурастаявшим</a:t>
            </a:r>
            <a:r>
              <a:rPr lang="ru-RU" sz="1600" b="1" i="1" dirty="0">
                <a:solidFill>
                  <a:srgbClr val="C00000"/>
                </a:solidFill>
                <a:latin typeface="Arial" charset="0"/>
              </a:rPr>
              <a:t> или радуга была видна на том моросящем дожде, который временами идет без всяких </a:t>
            </a:r>
            <a:r>
              <a:rPr lang="ru-RU" sz="1600" b="1" i="1" dirty="0" smtClean="0">
                <a:solidFill>
                  <a:srgbClr val="C00000"/>
                </a:solidFill>
                <a:latin typeface="Arial" charset="0"/>
              </a:rPr>
              <a:t>туч»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7" descr="47SC0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777" y="188640"/>
            <a:ext cx="2520280" cy="1872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D:\Фото\4995_html_56603a4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211291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pPr algn="l">
              <a:lnSpc>
                <a:spcPts val="1200"/>
              </a:lnSpc>
              <a:spcAft>
                <a:spcPts val="60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ea typeface="Times New Roman"/>
                <a:cs typeface="Arial" pitchFamily="34" charset="0"/>
              </a:rPr>
              <a:t>                     А.С.Фадеев «</a:t>
            </a:r>
            <a:r>
              <a:rPr lang="ru-RU" sz="2800" b="1" dirty="0">
                <a:solidFill>
                  <a:srgbClr val="0070C0"/>
                </a:solidFill>
                <a:latin typeface="Arial" pitchFamily="34" charset="0"/>
                <a:ea typeface="Times New Roman"/>
                <a:cs typeface="Arial" pitchFamily="34" charset="0"/>
              </a:rPr>
              <a:t>Молодая гвардия</a:t>
            </a:r>
            <a:r>
              <a:rPr lang="ru-RU" sz="2800" b="1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»</a:t>
            </a:r>
            <a:r>
              <a:rPr lang="ru-RU" sz="2800" b="1" dirty="0">
                <a:latin typeface="Arial" pitchFamily="34" charset="0"/>
                <a:ea typeface="Times New Roman"/>
                <a:cs typeface="Arial" pitchFamily="34" charset="0"/>
              </a:rPr>
              <a:t/>
            </a:r>
            <a:br>
              <a:rPr lang="ru-RU" sz="2800" b="1" dirty="0">
                <a:latin typeface="Arial" pitchFamily="34" charset="0"/>
                <a:ea typeface="Times New Roman"/>
                <a:cs typeface="Arial" pitchFamily="34" charset="0"/>
              </a:rPr>
            </a:b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72816"/>
            <a:ext cx="8373616" cy="4680520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ru-RU" sz="20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                                                                                               </a:t>
            </a:r>
            <a:r>
              <a:rPr lang="ru-RU" sz="2000" b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«</a:t>
            </a:r>
            <a:r>
              <a:rPr lang="ru-RU" sz="2000" b="1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Коммунисты – подпольщики </a:t>
            </a:r>
            <a:r>
              <a:rPr lang="ru-RU" sz="2000" b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занимались саботажем </a:t>
            </a:r>
            <a:r>
              <a:rPr lang="ru-RU" sz="2000" b="1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в организованных </a:t>
            </a:r>
            <a:r>
              <a:rPr lang="ru-RU" sz="2000" b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немцами </a:t>
            </a:r>
            <a:r>
              <a:rPr lang="ru-RU" sz="2000" b="1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мастерских. Отремонтированную немцами водокачку, оставили наполненной водой, а ночью ударили морозы, в результате чего трубы раздулись и полопались, вся система пришла в негодность, все нужно было начинать сначала</a:t>
            </a:r>
            <a:r>
              <a:rPr lang="ru-RU" sz="2000" b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».</a:t>
            </a:r>
            <a:endParaRPr lang="ru-RU" sz="2000" b="1" dirty="0">
              <a:latin typeface="Arial" pitchFamily="34" charset="0"/>
              <a:ea typeface="Times New Roman"/>
              <a:cs typeface="Arial" pitchFamily="34" charset="0"/>
            </a:endParaRPr>
          </a:p>
          <a:p>
            <a:endParaRPr lang="ru-RU" sz="2000" b="1" dirty="0" smtClean="0">
              <a:solidFill>
                <a:srgbClr val="0070C0"/>
              </a:solidFill>
            </a:endParaRPr>
          </a:p>
          <a:p>
            <a:r>
              <a:rPr lang="ru-RU" sz="2000" b="1" i="1" dirty="0" smtClean="0">
                <a:solidFill>
                  <a:srgbClr val="C00000"/>
                </a:solidFill>
              </a:rPr>
              <a:t>При охлаждении воды объем, </a:t>
            </a:r>
          </a:p>
          <a:p>
            <a:pPr marL="0" indent="0">
              <a:buNone/>
            </a:pPr>
            <a:r>
              <a:rPr lang="ru-RU" sz="2000" b="1" i="1" dirty="0" smtClean="0">
                <a:solidFill>
                  <a:srgbClr val="C00000"/>
                </a:solidFill>
              </a:rPr>
              <a:t>     образующегося льда увеличивается.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D:\Фото\cAXBPgiyo0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70" y="116632"/>
            <a:ext cx="161803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Фото\268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717032"/>
            <a:ext cx="2441823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115660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4485"/>
            <a:ext cx="8229600" cy="1908065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        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Конкурс: </a:t>
            </a:r>
            <a:br>
              <a:rPr lang="ru-RU" sz="3200" b="1" i="1" dirty="0" smtClean="0">
                <a:solidFill>
                  <a:srgbClr val="C00000"/>
                </a:solidFill>
                <a:latin typeface="Times New Roman"/>
                <a:ea typeface="Times New Roman"/>
              </a:rPr>
            </a:br>
            <a:r>
              <a:rPr lang="ru-RU" sz="3200" b="1" i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         «</a:t>
            </a:r>
            <a:r>
              <a:rPr lang="ru-RU" sz="3200" b="1" i="1" dirty="0">
                <a:solidFill>
                  <a:srgbClr val="C00000"/>
                </a:solidFill>
                <a:latin typeface="Times New Roman"/>
                <a:ea typeface="Times New Roman"/>
              </a:rPr>
              <a:t>Найди ошибки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в тексте»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endParaRPr lang="ru-RU" sz="2000" b="1" dirty="0" smtClean="0">
              <a:solidFill>
                <a:srgbClr val="0070C0"/>
              </a:solidFill>
            </a:endParaRPr>
          </a:p>
          <a:p>
            <a:pPr lvl="0"/>
            <a:endParaRPr lang="ru-RU" sz="2000" b="1" dirty="0">
              <a:solidFill>
                <a:srgbClr val="0070C0"/>
              </a:solidFill>
            </a:endParaRPr>
          </a:p>
          <a:p>
            <a:pPr lvl="0"/>
            <a:r>
              <a:rPr lang="ru-RU" sz="2000" b="1" dirty="0" smtClean="0">
                <a:solidFill>
                  <a:srgbClr val="0070C0"/>
                </a:solidFill>
              </a:rPr>
              <a:t>Химические </a:t>
            </a:r>
            <a:r>
              <a:rPr lang="ru-RU" sz="2000" b="1" dirty="0">
                <a:solidFill>
                  <a:srgbClr val="0070C0"/>
                </a:solidFill>
              </a:rPr>
              <a:t>сюжеты или упоминания о веществах и химических </a:t>
            </a:r>
            <a:r>
              <a:rPr lang="ru-RU" sz="2000" b="1" dirty="0" smtClean="0">
                <a:solidFill>
                  <a:srgbClr val="0070C0"/>
                </a:solidFill>
              </a:rPr>
              <a:t>превращениях,  а так </a:t>
            </a:r>
            <a:r>
              <a:rPr lang="ru-RU" sz="2000" b="1" dirty="0">
                <a:solidFill>
                  <a:srgbClr val="0070C0"/>
                </a:solidFill>
              </a:rPr>
              <a:t>ж</a:t>
            </a:r>
            <a:r>
              <a:rPr lang="ru-RU" sz="2000" b="1" dirty="0" smtClean="0">
                <a:solidFill>
                  <a:srgbClr val="0070C0"/>
                </a:solidFill>
              </a:rPr>
              <a:t>е о физических явлениях </a:t>
            </a:r>
            <a:r>
              <a:rPr lang="ru-RU" sz="2000" b="1" dirty="0">
                <a:solidFill>
                  <a:srgbClr val="0070C0"/>
                </a:solidFill>
              </a:rPr>
              <a:t>встречаются во многих литературно-художественных изданиях, специально химии </a:t>
            </a:r>
            <a:r>
              <a:rPr lang="ru-RU" sz="2000" b="1" dirty="0" smtClean="0">
                <a:solidFill>
                  <a:srgbClr val="0070C0"/>
                </a:solidFill>
              </a:rPr>
              <a:t> и физике не </a:t>
            </a:r>
            <a:r>
              <a:rPr lang="ru-RU" sz="2000" b="1" dirty="0">
                <a:solidFill>
                  <a:srgbClr val="0070C0"/>
                </a:solidFill>
              </a:rPr>
              <a:t>посвящённых. К сожалению, часто авторы проявляют некомпетентность в </a:t>
            </a:r>
            <a:r>
              <a:rPr lang="ru-RU" sz="2000" b="1" dirty="0" smtClean="0">
                <a:solidFill>
                  <a:srgbClr val="0070C0"/>
                </a:solidFill>
              </a:rPr>
              <a:t>вопросах этих дисциплин. Такие ошибки </a:t>
            </a:r>
            <a:r>
              <a:rPr lang="ru-RU" sz="2000" b="1" dirty="0">
                <a:solidFill>
                  <a:srgbClr val="0070C0"/>
                </a:solidFill>
              </a:rPr>
              <a:t>нередко допускают журналисты и комментаторы. Таким образом можно собрать отрывки и цитаты из различных литературных источников с неверным описанием </a:t>
            </a:r>
            <a:r>
              <a:rPr lang="ru-RU" sz="2000" b="1" dirty="0" smtClean="0">
                <a:solidFill>
                  <a:srgbClr val="0070C0"/>
                </a:solidFill>
              </a:rPr>
              <a:t>химических и физических </a:t>
            </a:r>
            <a:r>
              <a:rPr lang="ru-RU" sz="2000" b="1" dirty="0">
                <a:solidFill>
                  <a:srgbClr val="0070C0"/>
                </a:solidFill>
              </a:rPr>
              <a:t>явлений, ошибками в названии веществ, неправильными трактовками свойств веществ и использовать их для составления заданий для учащихся</a:t>
            </a:r>
            <a:r>
              <a:rPr lang="ru-RU" sz="2000" b="1" dirty="0" smtClean="0">
                <a:solidFill>
                  <a:srgbClr val="0070C0"/>
                </a:solidFill>
              </a:rPr>
              <a:t>. В </a:t>
            </a:r>
            <a:r>
              <a:rPr lang="ru-RU" sz="2000" b="1" dirty="0">
                <a:solidFill>
                  <a:srgbClr val="0070C0"/>
                </a:solidFill>
              </a:rPr>
              <a:t>задании требуется прокомментировать приведённый отрывок с точки зрения химической науки или ответить на вопросы.</a:t>
            </a:r>
          </a:p>
          <a:p>
            <a:endParaRPr lang="ru-RU" dirty="0"/>
          </a:p>
        </p:txBody>
      </p:sp>
      <p:pic>
        <p:nvPicPr>
          <p:cNvPr id="3074" name="Picture 2" descr="C:\Program Files (x86)\Microsoft Office\MEDIA\CAGCAT10\j028592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2016224" cy="182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690935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5895" y="1988840"/>
            <a:ext cx="9001156" cy="45373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endParaRPr lang="ru-RU" sz="2400" b="1" i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endParaRPr lang="ru-RU" sz="2400" b="1" i="1" dirty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endParaRPr lang="ru-RU" sz="2400" b="1" i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2060"/>
                </a:solidFill>
              </a:rPr>
              <a:t>Химия на протяжении всей истории человечества представлялась наукой немного таинственной и в чём-то романтической. </a:t>
            </a:r>
          </a:p>
          <a:p>
            <a:pPr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2060"/>
                </a:solidFill>
              </a:rPr>
              <a:t>Особенность физики и химии побуждает многих писателей и поэтов включать в свои произведения образы, навеянные размышлениями о веществе и его превращениях, эмоциональные описания явлений и процессов </a:t>
            </a:r>
            <a:r>
              <a:rPr lang="ru-RU" sz="2400" b="1" i="1" dirty="0" smtClean="0"/>
              <a:t>природы</a:t>
            </a:r>
            <a:r>
              <a:rPr lang="ru-RU" sz="2400" dirty="0" smtClean="0"/>
              <a:t>.</a:t>
            </a:r>
          </a:p>
          <a:p>
            <a:endParaRPr lang="ru-RU" sz="2400" dirty="0"/>
          </a:p>
        </p:txBody>
      </p:sp>
      <p:pic>
        <p:nvPicPr>
          <p:cNvPr id="26628" name="Picture 4" descr="http://www.lvolodarsky.ru/wp-content/gallery/i-think-so/dead-book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7416824" cy="288032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Химические ошибки в текстах литературных произведений</a:t>
            </a:r>
            <a:b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1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/>
          </a:bodyPr>
          <a:lstStyle/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Текст: « 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Нью-Йорк ежедневно выбрасывает в воздух 3200 т двуокиси серы, 280 т промышленной пыли, 4200 т углерода, азота и других ядовитых 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веществ»</a:t>
            </a:r>
            <a:r>
              <a:rPr lang="ru-RU" sz="2000" dirty="0" smtClean="0">
                <a:ea typeface="Calibri"/>
                <a:cs typeface="Times New Roman"/>
              </a:rPr>
              <a:t> 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dirty="0" smtClean="0"/>
              <a:t>Вопрос: Какие </a:t>
            </a:r>
            <a:r>
              <a:rPr lang="ru-RU" sz="2000" dirty="0"/>
              <a:t>неточности допущены авторами в приведённом </a:t>
            </a:r>
            <a:r>
              <a:rPr lang="ru-RU" sz="2000" dirty="0" smtClean="0"/>
              <a:t>утверждении</a:t>
            </a:r>
            <a:r>
              <a:rPr lang="ru-RU" sz="2000" dirty="0"/>
              <a:t>? 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1708821418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Химические ошибки в текстах литературных произведений</a:t>
            </a:r>
            <a:b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2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000" b="1" dirty="0" smtClean="0"/>
              <a:t>Текст: « </a:t>
            </a:r>
            <a:r>
              <a:rPr lang="ru-RU" sz="2000" b="1" dirty="0"/>
              <a:t>… А знаете, товарищи, - объявил он, - эти статуи кто-то облил уксусной кислотой. Кислота разъела гипс, и он за ночь отвалился. Объяснение было правдоподобно».</a:t>
            </a:r>
            <a:endParaRPr lang="ru-RU" sz="2000" dirty="0"/>
          </a:p>
          <a:p>
            <a:r>
              <a:rPr lang="ru-RU" sz="1800" dirty="0"/>
              <a:t> </a:t>
            </a:r>
            <a:r>
              <a:rPr lang="ru-RU" sz="2000" dirty="0"/>
              <a:t>В о п р о с  : Насколько правдоподобно объяснение</a:t>
            </a:r>
            <a:r>
              <a:rPr lang="ru-RU" sz="2000" dirty="0" smtClean="0"/>
              <a:t>?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ru-RU" sz="2000" dirty="0" smtClean="0">
                <a:solidFill>
                  <a:prstClr val="black"/>
                </a:solidFill>
              </a:rPr>
              <a:t>Гипс имеет формулу - </a:t>
            </a:r>
            <a:r>
              <a:rPr lang="en-US" sz="2000" dirty="0" smtClean="0">
                <a:solidFill>
                  <a:prstClr val="black"/>
                </a:solidFill>
              </a:rPr>
              <a:t>CaSO</a:t>
            </a:r>
            <a:r>
              <a:rPr lang="ru-RU" sz="2000" baseline="-25000" dirty="0">
                <a:solidFill>
                  <a:prstClr val="black"/>
                </a:solidFill>
              </a:rPr>
              <a:t>4</a:t>
            </a:r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Verdana"/>
                <a:ea typeface="Verdana"/>
                <a:cs typeface="Verdana"/>
              </a:rPr>
              <a:t>∙</a:t>
            </a:r>
            <a:r>
              <a:rPr lang="ru-RU" sz="2000" dirty="0">
                <a:solidFill>
                  <a:prstClr val="black"/>
                </a:solidFill>
              </a:rPr>
              <a:t>2</a:t>
            </a:r>
            <a:r>
              <a:rPr lang="en-US" sz="2000" dirty="0">
                <a:solidFill>
                  <a:prstClr val="black"/>
                </a:solidFill>
              </a:rPr>
              <a:t>H</a:t>
            </a:r>
            <a:r>
              <a:rPr lang="ru-RU" sz="2000" baseline="-25000" dirty="0">
                <a:solidFill>
                  <a:prstClr val="black"/>
                </a:solidFill>
              </a:rPr>
              <a:t>2</a:t>
            </a:r>
            <a:r>
              <a:rPr lang="en-US" sz="2000" dirty="0">
                <a:solidFill>
                  <a:prstClr val="black"/>
                </a:solidFill>
              </a:rPr>
              <a:t>O</a:t>
            </a:r>
            <a:r>
              <a:rPr lang="ru-RU" sz="2000" dirty="0">
                <a:solidFill>
                  <a:prstClr val="black"/>
                </a:solidFill>
              </a:rPr>
              <a:t>. </a:t>
            </a:r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51258258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Химические ошибки в текстах литературных произведений</a:t>
            </a:r>
            <a:b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3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000" b="1" dirty="0" smtClean="0"/>
              <a:t>Текст: « </a:t>
            </a:r>
            <a:r>
              <a:rPr lang="ru-RU" sz="2000" b="1" dirty="0"/>
              <a:t>Тогдашняя весна застала меня в Красноводске… Пахнущий нефтью и негашеной известью город встретил меня не так радушно, как мне хотелось бы…»</a:t>
            </a:r>
            <a:endParaRPr lang="ru-RU" sz="2000" dirty="0"/>
          </a:p>
          <a:p>
            <a:r>
              <a:rPr lang="ru-RU" sz="2000" dirty="0"/>
              <a:t>В о п р о с ы : Приведите формулу негашеной извести. Имеет ли это вещество запах ?  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Химические ошибки в текстах литературных произведений</a:t>
            </a:r>
            <a:b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4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000" b="1" dirty="0" smtClean="0"/>
              <a:t>Текст: «Царю </a:t>
            </a:r>
            <a:r>
              <a:rPr lang="ru-RU" sz="2000" b="1" dirty="0"/>
              <a:t>и знати принадлежали поля и виноградники, тучные стада и бронзовая руда, которую добывали в горах Урарту»</a:t>
            </a:r>
          </a:p>
          <a:p>
            <a:r>
              <a:rPr lang="ru-RU" sz="2000" dirty="0"/>
              <a:t>В о п р о с </a:t>
            </a:r>
            <a:r>
              <a:rPr lang="ru-RU" sz="2000" dirty="0" smtClean="0"/>
              <a:t>: </a:t>
            </a:r>
            <a:r>
              <a:rPr lang="ru-RU" sz="2000" dirty="0"/>
              <a:t>Существует ли в природе «бронзовая руда»?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52931759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Химические ошибки в текстах литературных произведений</a:t>
            </a:r>
            <a:b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000" b="1" dirty="0" smtClean="0"/>
              <a:t>Текст: Ведущий </a:t>
            </a:r>
            <a:r>
              <a:rPr lang="ru-RU" sz="2000" b="1" dirty="0"/>
              <a:t>телевизионной программы «Вести</a:t>
            </a:r>
            <a:r>
              <a:rPr lang="ru-RU" sz="2000" b="1" dirty="0" smtClean="0"/>
              <a:t>», </a:t>
            </a:r>
            <a:r>
              <a:rPr lang="ru-RU" sz="2000" b="1" dirty="0"/>
              <a:t>сообщив о том, что на таможне было изъято 4 кг красной ртути, </a:t>
            </a:r>
            <a:r>
              <a:rPr lang="ru-RU" sz="2000" b="1" dirty="0" smtClean="0"/>
              <a:t>заметил: </a:t>
            </a:r>
            <a:r>
              <a:rPr lang="ru-RU" sz="2000" b="1" dirty="0"/>
              <a:t>«Кстати, красная </a:t>
            </a:r>
            <a:r>
              <a:rPr lang="ru-RU" sz="2000" b="1" dirty="0" smtClean="0"/>
              <a:t>ртуть - </a:t>
            </a:r>
            <a:r>
              <a:rPr lang="ru-RU" sz="2000" b="1" dirty="0"/>
              <a:t>единственный элемент, которого нет в периодической системе Д.И</a:t>
            </a:r>
            <a:r>
              <a:rPr lang="ru-RU" sz="2000" b="1" dirty="0" smtClean="0"/>
              <a:t>. Менделеева</a:t>
            </a:r>
            <a:r>
              <a:rPr lang="ru-RU" sz="2000" b="1" dirty="0"/>
              <a:t>».</a:t>
            </a:r>
            <a:endParaRPr lang="ru-RU" sz="2000" dirty="0"/>
          </a:p>
          <a:p>
            <a:r>
              <a:rPr lang="ru-RU" sz="2000" dirty="0"/>
              <a:t>В о п р о с ы : Что такое красная </a:t>
            </a:r>
            <a:r>
              <a:rPr lang="ru-RU" sz="2000" dirty="0" smtClean="0"/>
              <a:t>ртуть? </a:t>
            </a:r>
            <a:r>
              <a:rPr lang="ru-RU" sz="2000" dirty="0"/>
              <a:t>Можно ли её назвать химическим элементом</a:t>
            </a:r>
            <a:r>
              <a:rPr lang="ru-RU" sz="2000" dirty="0" smtClean="0"/>
              <a:t>?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04515695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36004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Ответы на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832648"/>
          </a:xfrm>
        </p:spPr>
        <p:txBody>
          <a:bodyPr>
            <a:normAutofit fontScale="92500"/>
          </a:bodyPr>
          <a:lstStyle/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b="1" dirty="0">
                <a:solidFill>
                  <a:srgbClr val="0070C0"/>
                </a:solidFill>
              </a:rPr>
              <a:t>О т в е </a:t>
            </a:r>
            <a:r>
              <a:rPr lang="ru-RU" sz="2000" b="1" dirty="0" smtClean="0">
                <a:solidFill>
                  <a:srgbClr val="0070C0"/>
                </a:solidFill>
              </a:rPr>
              <a:t>т 1 </a:t>
            </a:r>
            <a:r>
              <a:rPr lang="ru-RU" sz="2000" dirty="0">
                <a:solidFill>
                  <a:prstClr val="black"/>
                </a:solidFill>
              </a:rPr>
              <a:t>: Из текста следует, что простые вещества углерод и азот ядовиты. Ядовиты же их оксиды(по-видимому это и имели в виду авторы). </a:t>
            </a:r>
            <a:endParaRPr lang="ru-RU" sz="2000" dirty="0" smtClean="0">
              <a:solidFill>
                <a:prstClr val="black"/>
              </a:solidFill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 smtClean="0">
                <a:solidFill>
                  <a:srgbClr val="0070C0"/>
                </a:solidFill>
              </a:rPr>
              <a:t>О </a:t>
            </a:r>
            <a:r>
              <a:rPr lang="ru-RU" sz="1800" b="1" dirty="0">
                <a:solidFill>
                  <a:srgbClr val="0070C0"/>
                </a:solidFill>
              </a:rPr>
              <a:t>т в е </a:t>
            </a:r>
            <a:r>
              <a:rPr lang="ru-RU" sz="1800" b="1" dirty="0" smtClean="0">
                <a:solidFill>
                  <a:srgbClr val="0070C0"/>
                </a:solidFill>
              </a:rPr>
              <a:t>т 2</a:t>
            </a:r>
            <a:r>
              <a:rPr lang="ru-RU" sz="1800" dirty="0" smtClean="0">
                <a:solidFill>
                  <a:prstClr val="black"/>
                </a:solidFill>
              </a:rPr>
              <a:t>  </a:t>
            </a:r>
            <a:r>
              <a:rPr lang="ru-RU" sz="2000" dirty="0">
                <a:solidFill>
                  <a:prstClr val="black"/>
                </a:solidFill>
              </a:rPr>
              <a:t>: Природный гипс представляет собой  двуводный сульфат кальция </a:t>
            </a:r>
            <a:r>
              <a:rPr lang="en-US" sz="2000" dirty="0">
                <a:solidFill>
                  <a:prstClr val="black"/>
                </a:solidFill>
              </a:rPr>
              <a:t>CaSO</a:t>
            </a:r>
            <a:r>
              <a:rPr lang="ru-RU" sz="2000" baseline="-25000" dirty="0">
                <a:solidFill>
                  <a:prstClr val="black"/>
                </a:solidFill>
              </a:rPr>
              <a:t>4</a:t>
            </a:r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Verdana"/>
                <a:ea typeface="Verdana"/>
                <a:cs typeface="Verdana"/>
              </a:rPr>
              <a:t>∙</a:t>
            </a:r>
            <a:r>
              <a:rPr lang="ru-RU" sz="2000" dirty="0">
                <a:solidFill>
                  <a:prstClr val="black"/>
                </a:solidFill>
              </a:rPr>
              <a:t>2</a:t>
            </a:r>
            <a:r>
              <a:rPr lang="en-US" sz="2000" dirty="0">
                <a:solidFill>
                  <a:prstClr val="black"/>
                </a:solidFill>
              </a:rPr>
              <a:t>H</a:t>
            </a:r>
            <a:r>
              <a:rPr lang="ru-RU" sz="2000" baseline="-25000" dirty="0">
                <a:solidFill>
                  <a:prstClr val="black"/>
                </a:solidFill>
              </a:rPr>
              <a:t>2</a:t>
            </a:r>
            <a:r>
              <a:rPr lang="en-US" sz="2000" dirty="0">
                <a:solidFill>
                  <a:prstClr val="black"/>
                </a:solidFill>
              </a:rPr>
              <a:t>O</a:t>
            </a:r>
            <a:r>
              <a:rPr lang="ru-RU" sz="2000" dirty="0">
                <a:solidFill>
                  <a:prstClr val="black"/>
                </a:solidFill>
              </a:rPr>
              <a:t>. </a:t>
            </a:r>
            <a:r>
              <a:rPr lang="ru-RU" sz="2000" dirty="0" smtClean="0">
                <a:solidFill>
                  <a:prstClr val="black"/>
                </a:solidFill>
              </a:rPr>
              <a:t>С </a:t>
            </a:r>
            <a:r>
              <a:rPr lang="ru-RU" sz="2000" dirty="0">
                <a:solidFill>
                  <a:prstClr val="black"/>
                </a:solidFill>
              </a:rPr>
              <a:t>уксусной кислотой гипс не взаимодействует, поэтому объяснение, приведённое автором в отрывке, неправдоподобно. Другое дело, если бы скульптуры были изготовлены из мрамора.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0070C0"/>
                </a:solidFill>
              </a:rPr>
              <a:t>О т в е т </a:t>
            </a:r>
            <a:r>
              <a:rPr lang="ru-RU" sz="2000" b="1" dirty="0" smtClean="0">
                <a:solidFill>
                  <a:srgbClr val="0070C0"/>
                </a:solidFill>
              </a:rPr>
              <a:t>ы 3 </a:t>
            </a:r>
            <a:r>
              <a:rPr lang="ru-RU" sz="2000" dirty="0">
                <a:solidFill>
                  <a:prstClr val="black"/>
                </a:solidFill>
              </a:rPr>
              <a:t>: Негашёная, или жжёная известь – оксид кальция </a:t>
            </a:r>
            <a:r>
              <a:rPr lang="en-US" sz="2000" dirty="0">
                <a:solidFill>
                  <a:prstClr val="black"/>
                </a:solidFill>
              </a:rPr>
              <a:t>CaO</a:t>
            </a:r>
            <a:r>
              <a:rPr lang="ru-RU" sz="2000" dirty="0">
                <a:solidFill>
                  <a:prstClr val="black"/>
                </a:solidFill>
              </a:rPr>
              <a:t> . Это твёрдое кристаллическое вещество без запаха. Автор, по – видимому, имел в виду хлорную известь – продукт взаимодействия   гидроксида  кальция (</a:t>
            </a:r>
            <a:r>
              <a:rPr lang="ru-RU" sz="2000" dirty="0" err="1">
                <a:solidFill>
                  <a:prstClr val="black"/>
                </a:solidFill>
              </a:rPr>
              <a:t>гашёной</a:t>
            </a:r>
            <a:r>
              <a:rPr lang="ru-RU" sz="2000" dirty="0">
                <a:solidFill>
                  <a:prstClr val="black"/>
                </a:solidFill>
              </a:rPr>
              <a:t> извести) с хлором. Хлорная известь обладает сильным запахом и применяется для дезинфекции.</a:t>
            </a:r>
          </a:p>
          <a:p>
            <a:pPr marL="0" lvl="0" indent="0">
              <a:buNone/>
            </a:pPr>
            <a:r>
              <a:rPr lang="ru-RU" sz="1900" b="1" dirty="0">
                <a:solidFill>
                  <a:srgbClr val="0070C0"/>
                </a:solidFill>
              </a:rPr>
              <a:t>О т в е </a:t>
            </a:r>
            <a:r>
              <a:rPr lang="ru-RU" sz="1900" b="1" dirty="0" smtClean="0">
                <a:solidFill>
                  <a:srgbClr val="0070C0"/>
                </a:solidFill>
              </a:rPr>
              <a:t>т  4 </a:t>
            </a:r>
            <a:r>
              <a:rPr lang="ru-RU" sz="1900" dirty="0">
                <a:solidFill>
                  <a:prstClr val="black"/>
                </a:solidFill>
              </a:rPr>
              <a:t>: Название «бронзовая руда» ошибочно. Бронза –  это сплав меди и олова</a:t>
            </a:r>
          </a:p>
          <a:p>
            <a:pPr marL="0" lvl="0" indent="0">
              <a:buNone/>
            </a:pPr>
            <a:r>
              <a:rPr lang="ru-RU" sz="1900" b="1" dirty="0">
                <a:solidFill>
                  <a:srgbClr val="0070C0"/>
                </a:solidFill>
              </a:rPr>
              <a:t>О т в е т  </a:t>
            </a:r>
            <a:r>
              <a:rPr lang="ru-RU" sz="1900" b="1" dirty="0" smtClean="0">
                <a:solidFill>
                  <a:srgbClr val="0070C0"/>
                </a:solidFill>
              </a:rPr>
              <a:t>5 </a:t>
            </a:r>
            <a:r>
              <a:rPr lang="ru-RU" sz="1900" dirty="0" smtClean="0">
                <a:solidFill>
                  <a:prstClr val="black"/>
                </a:solidFill>
              </a:rPr>
              <a:t>: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2000" dirty="0">
                <a:solidFill>
                  <a:prstClr val="black"/>
                </a:solidFill>
              </a:rPr>
              <a:t>Красная ртуть- химическое соединение , оксид ртути(</a:t>
            </a:r>
            <a:r>
              <a:rPr lang="en-US" sz="2000" dirty="0">
                <a:solidFill>
                  <a:prstClr val="black"/>
                </a:solidFill>
              </a:rPr>
              <a:t>II</a:t>
            </a:r>
            <a:r>
              <a:rPr lang="ru-RU" sz="2000" dirty="0">
                <a:solidFill>
                  <a:prstClr val="black"/>
                </a:solidFill>
              </a:rPr>
              <a:t>). Назвать сложное вещество элементом, да ещё при этом сказать, что для него нет места в ПСХЭ – грубая ошибка.</a:t>
            </a:r>
          </a:p>
          <a:p>
            <a:pPr marL="0" lvl="0" indent="0">
              <a:buNone/>
            </a:pPr>
            <a:endParaRPr lang="ru-RU" sz="20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113826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/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>Физические </a:t>
            </a:r>
            <a:r>
              <a:rPr lang="ru-RU" sz="3200" b="1" i="1" dirty="0">
                <a:solidFill>
                  <a:srgbClr val="C00000"/>
                </a:solidFill>
              </a:rPr>
              <a:t>ошибки в литературных произведениях.</a:t>
            </a:r>
            <a:r>
              <a:rPr lang="ru-RU" sz="3200" dirty="0">
                <a:solidFill>
                  <a:srgbClr val="C00000"/>
                </a:solidFill>
              </a:rPr>
              <a:t/>
            </a:r>
            <a:br>
              <a:rPr lang="ru-RU" sz="3200" dirty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rmAutofit fontScale="92500" lnSpcReduction="10000"/>
          </a:bodyPr>
          <a:lstStyle/>
          <a:p>
            <a:r>
              <a:rPr lang="ru-RU" sz="1400" i="1" dirty="0"/>
              <a:t> </a:t>
            </a:r>
            <a:r>
              <a:rPr lang="ru-RU" sz="1600" b="1" i="1" dirty="0"/>
              <a:t>1</a:t>
            </a:r>
            <a:r>
              <a:rPr lang="ru-RU" sz="1700" b="1" i="1" dirty="0"/>
              <a:t>.  В яркий солнечный день ребята отправились в поход. Чтобы не было так жарко, они оделись в темные костюмы. Сначала дорога шла по песчаному берегу реки. Песок был сухим и чистым. Идти было легко. Дальше путешественники свернули на луг, и пришлось сбавить шаг.</a:t>
            </a:r>
            <a:endParaRPr lang="ru-RU" sz="1700" b="1" dirty="0"/>
          </a:p>
          <a:p>
            <a:r>
              <a:rPr lang="ru-RU" sz="1700" b="1" i="1" dirty="0"/>
              <a:t>    Далеко впереди ребята увидели человека, который рубил хворост. Подойдя к дровосеку метров на двести, ребята увидели, как он поднял и опустил топор на толстый сук. Однако удар топора они услышали не сразу.</a:t>
            </a:r>
            <a:endParaRPr lang="ru-RU" sz="1700" b="1" dirty="0"/>
          </a:p>
          <a:p>
            <a:r>
              <a:rPr lang="ru-RU" sz="1700" b="1" i="1" dirty="0"/>
              <a:t>    На ночлег расположились на берегу реки. К вечеру стало свежо, но после купания ребятам стало теплее. На дне реки лежал большой камень. Трое ребят с трудом подняли его в воде, но зато легко выбросили его на берег.</a:t>
            </a:r>
            <a:endParaRPr lang="ru-RU" sz="1700" b="1" dirty="0"/>
          </a:p>
          <a:p>
            <a:r>
              <a:rPr lang="ru-RU" sz="1700" b="1" i="1" dirty="0"/>
              <a:t>После захода солнца на небе показался серп луны. Было очень красиво.</a:t>
            </a:r>
            <a:endParaRPr lang="ru-RU" sz="1700" b="1" dirty="0"/>
          </a:p>
          <a:p>
            <a:r>
              <a:rPr lang="ru-RU" sz="1700" b="1" dirty="0"/>
              <a:t> </a:t>
            </a:r>
            <a:r>
              <a:rPr lang="ru-RU" sz="1700" b="1" dirty="0" smtClean="0">
                <a:solidFill>
                  <a:srgbClr val="C00000"/>
                </a:solidFill>
              </a:rPr>
              <a:t>Ответ</a:t>
            </a:r>
            <a:r>
              <a:rPr lang="ru-RU" sz="1700" b="1" dirty="0">
                <a:solidFill>
                  <a:srgbClr val="C00000"/>
                </a:solidFill>
              </a:rPr>
              <a:t>: Темные костюмы поглощают излучения и нагреваются. После купания с поверхности тела происходит испарение жидкости, температура понижается. Камень в воде легче, так как на него действует выталкивающая сила.</a:t>
            </a:r>
          </a:p>
          <a:p>
            <a:r>
              <a:rPr lang="ru-RU" sz="1700" b="1" dirty="0"/>
              <a:t> </a:t>
            </a:r>
          </a:p>
          <a:p>
            <a:r>
              <a:rPr lang="ru-RU" sz="1700" b="1" dirty="0"/>
              <a:t>2</a:t>
            </a:r>
            <a:r>
              <a:rPr lang="ru-RU" sz="1700" b="1" i="1" dirty="0"/>
              <a:t>. «Блины вкусные, когда они горячие », - сказала хозяйка, приглашая Шерлока Холмса к столу. – Чтобы они дольше оставались горячими, - продолжала она, -  я ставлю тарелку с блинами на плетеный из проволоки поднос. Прошу вас!».  «Лучше ставить на деревянный  поднос», посоветовал Холмс.</a:t>
            </a:r>
            <a:r>
              <a:rPr lang="ru-RU" sz="1700" b="1" dirty="0"/>
              <a:t> </a:t>
            </a:r>
          </a:p>
          <a:p>
            <a:r>
              <a:rPr lang="ru-RU" sz="1700" b="1" dirty="0">
                <a:solidFill>
                  <a:srgbClr val="C00000"/>
                </a:solidFill>
              </a:rPr>
              <a:t>Ответ: Теплопроводность дерева меньше, чем металлической проволоки.     </a:t>
            </a:r>
          </a:p>
        </p:txBody>
      </p:sp>
    </p:spTree>
    <p:extLst>
      <p:ext uri="{BB962C8B-B14F-4D97-AF65-F5344CB8AC3E}">
        <p14:creationId xmlns:p14="http://schemas.microsoft.com/office/powerpoint/2010/main" val="2416322815"/>
      </p:ext>
    </p:extLst>
  </p:cSld>
  <p:clrMapOvr>
    <a:masterClrMapping/>
  </p:clrMapOvr>
  <p:transition>
    <p:plu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       Конкурс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                   « </a:t>
            </a:r>
            <a:r>
              <a:rPr lang="ru-RU" b="1" i="1" dirty="0">
                <a:solidFill>
                  <a:srgbClr val="C00000"/>
                </a:solidFill>
                <a:latin typeface="Times New Roman"/>
                <a:ea typeface="Times New Roman"/>
              </a:rPr>
              <a:t>О чем писали авторы?»</a:t>
            </a:r>
            <a:endParaRPr lang="ru-RU" dirty="0">
              <a:solidFill>
                <a:srgbClr val="C00000"/>
              </a:solidFill>
            </a:endParaRPr>
          </a:p>
          <a:p>
            <a:pPr lvl="0"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C00000"/>
                </a:solidFill>
              </a:rPr>
              <a:t>В тексте </a:t>
            </a:r>
            <a:r>
              <a:rPr lang="ru-RU" sz="2400" dirty="0">
                <a:solidFill>
                  <a:srgbClr val="C00000"/>
                </a:solidFill>
              </a:rPr>
              <a:t>произведения </a:t>
            </a:r>
            <a:r>
              <a:rPr lang="ru-RU" sz="2400" dirty="0" smtClean="0">
                <a:solidFill>
                  <a:srgbClr val="C00000"/>
                </a:solidFill>
              </a:rPr>
              <a:t>назовите </a:t>
            </a:r>
            <a:r>
              <a:rPr lang="ru-RU" sz="2400" dirty="0">
                <a:solidFill>
                  <a:srgbClr val="C00000"/>
                </a:solidFill>
              </a:rPr>
              <a:t>вещества или явления которые описывает автор.</a:t>
            </a:r>
          </a:p>
          <a:p>
            <a:endParaRPr lang="ru-RU" dirty="0"/>
          </a:p>
        </p:txBody>
      </p:sp>
      <p:pic>
        <p:nvPicPr>
          <p:cNvPr id="1026" name="Picture 2" descr="C:\Program Files (x86)\Microsoft Office\MEDIA\CAGCAT10\j014940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84984"/>
            <a:ext cx="2808312" cy="323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Program Files (x86)\Microsoft Office\MEDIA\CAGCAT10\j0090386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84984"/>
            <a:ext cx="3168352" cy="312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76" y="166192"/>
            <a:ext cx="2985142" cy="160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395996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70C0"/>
                </a:solidFill>
              </a:rPr>
              <a:t>Луи Буссенара. Роман «Похитители бриллиантов» </a:t>
            </a:r>
          </a:p>
          <a:p>
            <a:pPr>
              <a:buFont typeface="Wingdings" pitchFamily="2" charset="2"/>
              <a:buChar char="v"/>
            </a:pPr>
            <a:r>
              <a:rPr lang="ru-RU" sz="2000" b="1" i="1" dirty="0" smtClean="0">
                <a:solidFill>
                  <a:srgbClr val="002060"/>
                </a:solidFill>
              </a:rPr>
              <a:t>«Известно, что рудничный газ, или углеводород, обладает свойствами воспламеняться под действием света и, смешавшись в определённой пропорции  с атмосферным воздухом, даёт мощный взрыв»</a:t>
            </a:r>
            <a:endParaRPr lang="en-US" sz="2000" b="1" i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sz="2000" b="1" i="1" dirty="0">
                <a:solidFill>
                  <a:srgbClr val="002060"/>
                </a:solidFill>
              </a:rPr>
              <a:t> </a:t>
            </a:r>
            <a:r>
              <a:rPr lang="en-US" sz="2000" b="1" i="1" dirty="0" smtClean="0">
                <a:solidFill>
                  <a:srgbClr val="002060"/>
                </a:solidFill>
              </a:rPr>
              <a:t>                                                 </a:t>
            </a:r>
            <a:r>
              <a:rPr lang="ru-RU" sz="1600" b="1" i="1" dirty="0" smtClean="0">
                <a:solidFill>
                  <a:schemeClr val="accent2"/>
                </a:solidFill>
              </a:rPr>
              <a:t>(метан СН</a:t>
            </a:r>
            <a:r>
              <a:rPr lang="ru-RU" sz="1600" b="1" i="1" dirty="0" smtClean="0">
                <a:solidFill>
                  <a:schemeClr val="accent2"/>
                </a:solidFill>
                <a:latin typeface="Verdana"/>
                <a:ea typeface="Verdana"/>
                <a:cs typeface="Verdana"/>
              </a:rPr>
              <a:t>₄, </a:t>
            </a:r>
            <a:r>
              <a:rPr lang="ru-RU" sz="1600" b="1" i="1" dirty="0" smtClean="0">
                <a:solidFill>
                  <a:schemeClr val="accent2"/>
                </a:solidFill>
                <a:ea typeface="Verdana"/>
                <a:cs typeface="Verdana"/>
              </a:rPr>
              <a:t>процесс горения</a:t>
            </a:r>
            <a:r>
              <a:rPr lang="ru-RU" sz="1600" b="1" i="1" dirty="0" smtClean="0">
                <a:solidFill>
                  <a:schemeClr val="accent2"/>
                </a:solidFill>
                <a:latin typeface="Verdana"/>
                <a:ea typeface="Verdana"/>
                <a:cs typeface="Verdana"/>
              </a:rPr>
              <a:t>)</a:t>
            </a:r>
            <a:endParaRPr lang="ru-RU" sz="2000" b="1" i="1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6146" name="Picture 2" descr="http://img11.nnm.ru/3/a/7/9/d/ea7d0c9279e8881d3ae6b78ba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285992"/>
            <a:ext cx="3071834" cy="382024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8" name="Picture 4" descr="http://tabulorasa.info/uploads/posts/2011-10/1318704081_600-pohititeli-brilliant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05845">
            <a:off x="5824497" y="2096568"/>
            <a:ext cx="2775382" cy="4163072"/>
          </a:xfrm>
          <a:prstGeom prst="rect">
            <a:avLst/>
          </a:prstGeom>
          <a:noFill/>
        </p:spPr>
      </p:pic>
      <p:pic>
        <p:nvPicPr>
          <p:cNvPr id="6150" name="Picture 6" descr="http://i.livelib.ru/boocover/1000090830/l/013e/Lui_Bussenar__Pohititeli_brilliantov._Kapitan_Sorvigolov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71832">
            <a:off x="4600584" y="3649812"/>
            <a:ext cx="1905000" cy="2847976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70C0"/>
                </a:solidFill>
              </a:rPr>
              <a:t>У А. Блока в одном из стихотворений есть такая строчка:</a:t>
            </a:r>
            <a:r>
              <a:rPr lang="ru-RU" sz="2000" b="1" i="1" dirty="0" smtClean="0">
                <a:solidFill>
                  <a:srgbClr val="002060"/>
                </a:solidFill>
              </a:rPr>
              <a:t> «Взгляд обольстительной кретинки светился, как ацетилен…»</a:t>
            </a:r>
          </a:p>
          <a:p>
            <a:pPr algn="ctr"/>
            <a:r>
              <a:rPr lang="ru-RU" sz="1600" b="1" i="1" dirty="0" smtClean="0">
                <a:solidFill>
                  <a:schemeClr val="accent2"/>
                </a:solidFill>
              </a:rPr>
              <a:t>(Углеводород – ацетилен (этин) С</a:t>
            </a:r>
            <a:r>
              <a:rPr lang="ru-RU" sz="1600" b="1" i="1" dirty="0" smtClean="0">
                <a:solidFill>
                  <a:schemeClr val="accent2"/>
                </a:solidFill>
                <a:ea typeface="Verdana"/>
                <a:cs typeface="Verdana"/>
              </a:rPr>
              <a:t>₂</a:t>
            </a:r>
            <a:r>
              <a:rPr lang="ru-RU" sz="1600" b="1" i="1" dirty="0" smtClean="0">
                <a:solidFill>
                  <a:schemeClr val="accent2"/>
                </a:solidFill>
              </a:rPr>
              <a:t>Н</a:t>
            </a:r>
            <a:r>
              <a:rPr lang="ru-RU" sz="1600" b="1" i="1" dirty="0" smtClean="0">
                <a:solidFill>
                  <a:schemeClr val="accent2"/>
                </a:solidFill>
                <a:ea typeface="Verdana"/>
                <a:cs typeface="Verdana"/>
              </a:rPr>
              <a:t>₂</a:t>
            </a:r>
            <a:r>
              <a:rPr lang="ru-RU" sz="1600" b="1" i="1" dirty="0" smtClean="0">
                <a:solidFill>
                  <a:schemeClr val="accent2"/>
                </a:solidFill>
                <a:latin typeface="Verdana"/>
                <a:ea typeface="Verdana"/>
                <a:cs typeface="Verdana"/>
              </a:rPr>
              <a:t>, </a:t>
            </a:r>
            <a:r>
              <a:rPr lang="ru-RU" sz="1600" b="1" i="1" dirty="0" smtClean="0">
                <a:solidFill>
                  <a:schemeClr val="accent2"/>
                </a:solidFill>
                <a:ea typeface="Verdana"/>
                <a:cs typeface="Verdana"/>
              </a:rPr>
              <a:t>процесс горения</a:t>
            </a:r>
            <a:r>
              <a:rPr lang="ru-RU" sz="1600" b="1" i="1" dirty="0" smtClean="0">
                <a:solidFill>
                  <a:schemeClr val="accent2"/>
                </a:solidFill>
                <a:latin typeface="Verdana"/>
                <a:ea typeface="Verdana"/>
                <a:cs typeface="Verdana"/>
              </a:rPr>
              <a:t>)</a:t>
            </a:r>
            <a:endParaRPr lang="ru-RU" sz="1600" b="1" i="1" dirty="0">
              <a:solidFill>
                <a:schemeClr val="accent2"/>
              </a:solidFill>
            </a:endParaRPr>
          </a:p>
        </p:txBody>
      </p:sp>
      <p:pic>
        <p:nvPicPr>
          <p:cNvPr id="4098" name="Picture 2" descr="http://www.quotat.info/wp-content/uploads/2010/08/15-%D0%91%D0%BB%D0%BE%D0%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2624929" cy="372623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00" name="Picture 4" descr="http://my-shop.ru/_files/product/2/37/3605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27135">
            <a:off x="5851011" y="2360856"/>
            <a:ext cx="2328857" cy="3726173"/>
          </a:xfrm>
          <a:prstGeom prst="rect">
            <a:avLst/>
          </a:prstGeom>
          <a:noFill/>
        </p:spPr>
      </p:pic>
      <p:pic>
        <p:nvPicPr>
          <p:cNvPr id="4102" name="Picture 6" descr="http://www.surgpu.ru/Sites/demo/Uploads/3-22.D504CF9664874205BB6D0228354583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97354">
            <a:off x="4089109" y="2664393"/>
            <a:ext cx="1874947" cy="2936993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543956" cy="45259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70C0"/>
                </a:solidFill>
              </a:rPr>
              <a:t>Д.Н. Мамина-Сибиряк.  Роман </a:t>
            </a:r>
            <a:r>
              <a:rPr lang="ru-RU" sz="2400" b="1" dirty="0">
                <a:solidFill>
                  <a:srgbClr val="0070C0"/>
                </a:solidFill>
              </a:rPr>
              <a:t>«Приваловские миллионы» 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i="1" dirty="0" smtClean="0">
                <a:solidFill>
                  <a:srgbClr val="002060"/>
                </a:solidFill>
              </a:rPr>
              <a:t>«В переднем углу, в золочёном иконостасе, темнели образа старинного письма: измождённые, высохшие лица святых угодников… уныло глядели из дорогих окладов. Неугасимая лампада слабым ровным светом теплилась перед ними.»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                                                 (золото</a:t>
            </a:r>
            <a:r>
              <a:rPr lang="en-US" sz="1600" b="1" dirty="0">
                <a:solidFill>
                  <a:srgbClr val="C00000"/>
                </a:solidFill>
              </a:rPr>
              <a:t> </a:t>
            </a:r>
            <a:r>
              <a:rPr lang="en-US" sz="1600" b="1" dirty="0" smtClean="0">
                <a:solidFill>
                  <a:srgbClr val="C00000"/>
                </a:solidFill>
              </a:rPr>
              <a:t>Au,</a:t>
            </a:r>
            <a:r>
              <a:rPr lang="ru-RU" sz="1600" b="1" dirty="0" smtClean="0">
                <a:solidFill>
                  <a:srgbClr val="C00000"/>
                </a:solidFill>
              </a:rPr>
              <a:t> процесс горения масла)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http://img11.nnm.ru/2/9/d/2/9/9070dc412c9bcd0e724368e26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541" y="2860106"/>
            <a:ext cx="2419560" cy="350764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6" name="Picture 4" descr="http://img11.nnm.ru/c/1/1/a/6/86ae358586871e7e631d27271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17934">
            <a:off x="5202624" y="2455931"/>
            <a:ext cx="2494413" cy="3804771"/>
          </a:xfrm>
          <a:prstGeom prst="rect">
            <a:avLst/>
          </a:prstGeom>
          <a:noFill/>
        </p:spPr>
      </p:pic>
      <p:pic>
        <p:nvPicPr>
          <p:cNvPr id="3080" name="Picture 8" descr="http://posters.ec/cover/974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55519">
            <a:off x="3434395" y="3075820"/>
            <a:ext cx="1633752" cy="2564991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472518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70C0"/>
                </a:solidFill>
              </a:rPr>
              <a:t>Поэт Осин Мандельштам в 1913 г. писал: </a:t>
            </a:r>
            <a:r>
              <a:rPr lang="ru-RU" sz="2000" b="1" i="1" dirty="0" smtClean="0">
                <a:solidFill>
                  <a:srgbClr val="002060"/>
                </a:solidFill>
              </a:rPr>
              <a:t>«Все моторы и гудки, и сирень бензином пахнет.»</a:t>
            </a:r>
          </a:p>
          <a:p>
            <a:pPr>
              <a:buFont typeface="Wingdings" pitchFamily="2" charset="2"/>
              <a:buChar char="v"/>
            </a:pPr>
            <a:r>
              <a:rPr lang="ru-RU" sz="1600" b="1" i="1" dirty="0">
                <a:solidFill>
                  <a:srgbClr val="C00000"/>
                </a:solidFill>
              </a:rPr>
              <a:t>(</a:t>
            </a:r>
            <a:r>
              <a:rPr lang="ru-RU" sz="1600" b="1" i="1" dirty="0" smtClean="0">
                <a:solidFill>
                  <a:srgbClr val="C00000"/>
                </a:solidFill>
              </a:rPr>
              <a:t>Бензин - смесь углеводородов, запах за счет ароматических углеводородов)</a:t>
            </a:r>
          </a:p>
          <a:p>
            <a:endParaRPr lang="ru-RU" sz="2000" i="1" dirty="0">
              <a:solidFill>
                <a:srgbClr val="002060"/>
              </a:solidFill>
            </a:endParaRPr>
          </a:p>
        </p:txBody>
      </p:sp>
      <p:pic>
        <p:nvPicPr>
          <p:cNvPr id="21506" name="Picture 2" descr="http://img.encyc.yandex.net/illustrations/rges/pictures/2-417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84784"/>
            <a:ext cx="2628888" cy="378621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1508" name="Picture 4" descr="http://www.azbooka.ru/img/book/small/978-5-389-01332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18737">
            <a:off x="6310359" y="2751158"/>
            <a:ext cx="2350721" cy="3549590"/>
          </a:xfrm>
          <a:prstGeom prst="rect">
            <a:avLst/>
          </a:prstGeom>
          <a:noFill/>
        </p:spPr>
      </p:pic>
      <p:pic>
        <p:nvPicPr>
          <p:cNvPr id="21510" name="Picture 6" descr="http://my-shop.ru/_files/product/2/49/481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00632">
            <a:off x="4195919" y="2316032"/>
            <a:ext cx="2072433" cy="2652714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70C0"/>
                </a:solidFill>
              </a:rPr>
              <a:t>А.П. Чехов. Рассказ «Хирургия» </a:t>
            </a:r>
          </a:p>
          <a:p>
            <a:pPr>
              <a:buFont typeface="Wingdings" pitchFamily="2" charset="2"/>
              <a:buChar char="v"/>
            </a:pPr>
            <a:r>
              <a:rPr lang="ru-RU" sz="2000" b="1" i="1" dirty="0" smtClean="0">
                <a:solidFill>
                  <a:srgbClr val="002060"/>
                </a:solidFill>
              </a:rPr>
              <a:t>«Секунду дьячок ищет глазами икону и, не найдя таковой, крестится на бутыль с карболовым раствором.»</a:t>
            </a:r>
          </a:p>
          <a:p>
            <a:pPr algn="ctr"/>
            <a:r>
              <a:rPr lang="ru-RU" sz="1600" b="1" i="1" dirty="0" smtClean="0">
                <a:solidFill>
                  <a:srgbClr val="C00000"/>
                </a:solidFill>
              </a:rPr>
              <a:t>( карболовый раствор -  раствор фенола </a:t>
            </a:r>
            <a:r>
              <a:rPr lang="ru-RU" sz="1600" b="1" i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С₆</a:t>
            </a:r>
            <a:r>
              <a:rPr lang="ru-RU" sz="1600" b="1" i="1" dirty="0" smtClean="0">
                <a:solidFill>
                  <a:srgbClr val="C00000"/>
                </a:solidFill>
                <a:latin typeface="Verdana"/>
                <a:ea typeface="Verdana"/>
                <a:cs typeface="Verdana"/>
              </a:rPr>
              <a:t>Н₅ОН, </a:t>
            </a:r>
            <a:r>
              <a:rPr lang="ru-RU" sz="1600" b="1" i="1" dirty="0" smtClean="0">
                <a:solidFill>
                  <a:srgbClr val="C00000"/>
                </a:solidFill>
                <a:latin typeface="Calibri" pitchFamily="34" charset="0"/>
                <a:ea typeface="Verdana"/>
                <a:cs typeface="Verdana"/>
              </a:rPr>
              <a:t>обладает сильными дезинфицирующими свойствами</a:t>
            </a:r>
            <a:r>
              <a:rPr lang="ru-RU" sz="1600" b="1" dirty="0" smtClean="0">
                <a:solidFill>
                  <a:srgbClr val="C00000"/>
                </a:solidFill>
                <a:latin typeface="Calibri" pitchFamily="34" charset="0"/>
                <a:ea typeface="Verdana"/>
                <a:cs typeface="Verdana"/>
              </a:rPr>
              <a:t>)</a:t>
            </a:r>
            <a:endParaRPr lang="ru-RU" sz="16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22530" name="Picture 2" descr="http://www.philol.msu.ru/~rki/alphabet/il/cheh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2621719" cy="353557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2534" name="Picture 6" descr="http://www.ruslania.com/pictures/big/9785170356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17158">
            <a:off x="5511510" y="2088490"/>
            <a:ext cx="2598645" cy="4085070"/>
          </a:xfrm>
          <a:prstGeom prst="rect">
            <a:avLst/>
          </a:prstGeom>
          <a:noFill/>
        </p:spPr>
      </p:pic>
      <p:pic>
        <p:nvPicPr>
          <p:cNvPr id="22536" name="Picture 8" descr="http://www.bukvaved.net/uploads/posts/2011-08/1313525411_srjosssrirjo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92185">
            <a:off x="3821163" y="2263056"/>
            <a:ext cx="1677379" cy="2608325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9001156" cy="6446398"/>
          </a:xfrm>
        </p:spPr>
        <p:txBody>
          <a:bodyPr>
            <a:normAutofit fontScale="92500" lnSpcReduction="20000"/>
          </a:bodyPr>
          <a:lstStyle/>
          <a:p>
            <a:endParaRPr lang="ru-RU" sz="2000" b="1" dirty="0" smtClean="0"/>
          </a:p>
          <a:p>
            <a:r>
              <a:rPr lang="ru-RU" sz="2600" b="1" dirty="0" smtClean="0"/>
              <a:t>                                           </a:t>
            </a:r>
            <a:r>
              <a:rPr lang="ru-RU" sz="2600" b="1" dirty="0" smtClean="0">
                <a:solidFill>
                  <a:srgbClr val="0070C0"/>
                </a:solidFill>
              </a:rPr>
              <a:t>И.С. Тургенев. </a:t>
            </a:r>
          </a:p>
          <a:p>
            <a:r>
              <a:rPr lang="ru-RU" sz="2600" b="1" dirty="0" smtClean="0">
                <a:solidFill>
                  <a:srgbClr val="0070C0"/>
                </a:solidFill>
              </a:rPr>
              <a:t>                                   Роман «Отцы и дети»</a:t>
            </a:r>
            <a:r>
              <a:rPr lang="ru-RU" sz="2600" b="1" dirty="0">
                <a:solidFill>
                  <a:srgbClr val="0070C0"/>
                </a:solidFill>
              </a:rPr>
              <a:t> </a:t>
            </a:r>
          </a:p>
          <a:p>
            <a:endParaRPr lang="ru-RU" sz="2000" b="1" i="1" dirty="0" smtClean="0"/>
          </a:p>
          <a:p>
            <a:endParaRPr lang="ru-RU" sz="2000" b="1" i="1" dirty="0"/>
          </a:p>
          <a:p>
            <a:endParaRPr lang="ru-RU" sz="2000" b="1" i="1" dirty="0" smtClean="0"/>
          </a:p>
          <a:p>
            <a:endParaRPr lang="ru-RU" sz="2000" b="1" i="1" dirty="0" smtClean="0"/>
          </a:p>
          <a:p>
            <a:r>
              <a:rPr lang="ru-RU" sz="2000" b="1" i="1" dirty="0" smtClean="0"/>
              <a:t>«Четверть </a:t>
            </a:r>
            <a:r>
              <a:rPr lang="ru-RU" sz="2000" b="1" i="1" dirty="0"/>
              <a:t>часа спустя оба экипажа остановились </a:t>
            </a:r>
            <a:endParaRPr lang="ru-RU" sz="2000" b="1" i="1" dirty="0" smtClean="0"/>
          </a:p>
          <a:p>
            <a:r>
              <a:rPr lang="ru-RU" sz="2000" b="1" i="1" dirty="0" smtClean="0"/>
              <a:t>перед </a:t>
            </a:r>
            <a:r>
              <a:rPr lang="ru-RU" sz="2000" b="1" i="1" dirty="0"/>
              <a:t>крыльцом нового деревянного дома, выкрашенного серою краской и покрытого железною красною </a:t>
            </a:r>
            <a:r>
              <a:rPr lang="ru-RU" sz="2000" b="1" i="1" dirty="0" smtClean="0"/>
              <a:t>крышей»</a:t>
            </a:r>
          </a:p>
          <a:p>
            <a:pPr algn="ctr"/>
            <a:r>
              <a:rPr lang="en-US" sz="1900" b="1" i="1" dirty="0" smtClean="0">
                <a:solidFill>
                  <a:srgbClr val="C00000"/>
                </a:solidFill>
              </a:rPr>
              <a:t>(</a:t>
            </a:r>
            <a:r>
              <a:rPr lang="ru-RU" sz="1900" b="1" i="1" dirty="0" smtClean="0">
                <a:solidFill>
                  <a:srgbClr val="C00000"/>
                </a:solidFill>
              </a:rPr>
              <a:t>Железо</a:t>
            </a:r>
            <a:r>
              <a:rPr lang="en-US" sz="1900" b="1" i="1" dirty="0" smtClean="0">
                <a:solidFill>
                  <a:srgbClr val="C00000"/>
                </a:solidFill>
              </a:rPr>
              <a:t> –</a:t>
            </a:r>
            <a:r>
              <a:rPr lang="ru-RU" sz="1900" b="1" i="1" dirty="0" smtClean="0">
                <a:solidFill>
                  <a:srgbClr val="C00000"/>
                </a:solidFill>
              </a:rPr>
              <a:t> </a:t>
            </a:r>
            <a:r>
              <a:rPr lang="en-US" sz="1900" b="1" i="1" dirty="0" smtClean="0">
                <a:solidFill>
                  <a:srgbClr val="C00000"/>
                </a:solidFill>
              </a:rPr>
              <a:t>Fe</a:t>
            </a:r>
            <a:r>
              <a:rPr lang="ru-RU" sz="1900" b="1" i="1" dirty="0" smtClean="0">
                <a:solidFill>
                  <a:srgbClr val="C00000"/>
                </a:solidFill>
              </a:rPr>
              <a:t>, краска – оксиды металлов, казеин- белок, вареное масло льняное или конопляное)</a:t>
            </a:r>
          </a:p>
          <a:p>
            <a:r>
              <a:rPr lang="ru-RU" sz="2000" b="1" i="1" dirty="0" smtClean="0">
                <a:solidFill>
                  <a:srgbClr val="000000"/>
                </a:solidFill>
                <a:ea typeface="Calibri"/>
                <a:cs typeface="Times New Roman"/>
              </a:rPr>
              <a:t>«Слуга</a:t>
            </a:r>
            <a:r>
              <a:rPr lang="ru-RU" sz="2000" b="1" i="1" dirty="0">
                <a:solidFill>
                  <a:srgbClr val="000000"/>
                </a:solidFill>
                <a:ea typeface="Calibri"/>
                <a:cs typeface="Times New Roman"/>
              </a:rPr>
              <a:t>, в котором все: и бирюзовая сережка в ухе, и напомаженные разноцветные волосы, и учтивые телодвижения, словом, все изобличало человека новейшего, усовершенствованного </a:t>
            </a:r>
            <a:r>
              <a:rPr lang="ru-RU" sz="2000" b="1" i="1" dirty="0" smtClean="0">
                <a:solidFill>
                  <a:srgbClr val="000000"/>
                </a:solidFill>
                <a:ea typeface="Calibri"/>
                <a:cs typeface="Times New Roman"/>
              </a:rPr>
              <a:t>поколения»</a:t>
            </a:r>
          </a:p>
          <a:p>
            <a:pPr algn="ctr"/>
            <a:r>
              <a:rPr lang="ru-RU" sz="1900" b="1" i="1" dirty="0" smtClean="0">
                <a:solidFill>
                  <a:srgbClr val="C00000"/>
                </a:solidFill>
                <a:cs typeface="Times New Roman"/>
              </a:rPr>
              <a:t>( бирюза – минерал </a:t>
            </a:r>
            <a:r>
              <a:rPr lang="ru-RU" sz="1900" b="1" dirty="0" smtClean="0">
                <a:solidFill>
                  <a:srgbClr val="C00000"/>
                </a:solidFill>
              </a:rPr>
              <a:t>с</a:t>
            </a:r>
            <a:r>
              <a:rPr lang="pt-BR" sz="1900" b="1" dirty="0" smtClean="0">
                <a:solidFill>
                  <a:srgbClr val="C00000"/>
                </a:solidFill>
              </a:rPr>
              <a:t>остав </a:t>
            </a:r>
            <a:r>
              <a:rPr lang="pt-BR" sz="1900" b="1" dirty="0">
                <a:solidFill>
                  <a:srgbClr val="C00000"/>
                </a:solidFill>
              </a:rPr>
              <a:t>(%): 37,60 </a:t>
            </a:r>
            <a:r>
              <a:rPr lang="ru-RU" sz="1900" b="1" dirty="0">
                <a:solidFill>
                  <a:srgbClr val="C00000"/>
                </a:solidFill>
              </a:rPr>
              <a:t>-</a:t>
            </a:r>
            <a:r>
              <a:rPr lang="pt-BR" sz="1900" b="1" dirty="0" smtClean="0">
                <a:solidFill>
                  <a:srgbClr val="C00000"/>
                </a:solidFill>
              </a:rPr>
              <a:t>Al</a:t>
            </a:r>
            <a:r>
              <a:rPr lang="pt-BR" sz="1900" b="1" baseline="-25000" dirty="0" smtClean="0">
                <a:solidFill>
                  <a:srgbClr val="C00000"/>
                </a:solidFill>
              </a:rPr>
              <a:t>2</a:t>
            </a:r>
            <a:r>
              <a:rPr lang="pt-BR" sz="1900" b="1" dirty="0" smtClean="0">
                <a:solidFill>
                  <a:srgbClr val="C00000"/>
                </a:solidFill>
              </a:rPr>
              <a:t>O</a:t>
            </a:r>
            <a:r>
              <a:rPr lang="pt-BR" sz="1900" b="1" baseline="-25000" dirty="0" smtClean="0">
                <a:solidFill>
                  <a:srgbClr val="C00000"/>
                </a:solidFill>
              </a:rPr>
              <a:t>3</a:t>
            </a:r>
            <a:r>
              <a:rPr lang="pt-BR" sz="1900" b="1" dirty="0">
                <a:solidFill>
                  <a:srgbClr val="C00000"/>
                </a:solidFill>
              </a:rPr>
              <a:t>; 9,78 </a:t>
            </a:r>
            <a:r>
              <a:rPr lang="ru-RU" sz="1900" b="1" dirty="0" smtClean="0">
                <a:solidFill>
                  <a:srgbClr val="C00000"/>
                </a:solidFill>
              </a:rPr>
              <a:t>-</a:t>
            </a:r>
            <a:r>
              <a:rPr lang="pt-BR" sz="1900" b="1" dirty="0" smtClean="0">
                <a:solidFill>
                  <a:srgbClr val="C00000"/>
                </a:solidFill>
              </a:rPr>
              <a:t> </a:t>
            </a:r>
            <a:r>
              <a:rPr lang="pt-BR" sz="1900" b="1" dirty="0">
                <a:solidFill>
                  <a:srgbClr val="C00000"/>
                </a:solidFill>
              </a:rPr>
              <a:t>CuO; 34,90 </a:t>
            </a:r>
            <a:r>
              <a:rPr lang="ru-RU" sz="1900" b="1" dirty="0">
                <a:solidFill>
                  <a:srgbClr val="C00000"/>
                </a:solidFill>
              </a:rPr>
              <a:t>-</a:t>
            </a:r>
            <a:r>
              <a:rPr lang="pt-BR" sz="1900" b="1" dirty="0" smtClean="0">
                <a:solidFill>
                  <a:srgbClr val="C00000"/>
                </a:solidFill>
              </a:rPr>
              <a:t>P</a:t>
            </a:r>
            <a:r>
              <a:rPr lang="pt-BR" sz="1900" b="1" baseline="-25000" dirty="0" smtClean="0">
                <a:solidFill>
                  <a:srgbClr val="C00000"/>
                </a:solidFill>
              </a:rPr>
              <a:t>2</a:t>
            </a:r>
            <a:r>
              <a:rPr lang="pt-BR" sz="1900" b="1" dirty="0" smtClean="0">
                <a:solidFill>
                  <a:srgbClr val="C00000"/>
                </a:solidFill>
              </a:rPr>
              <a:t>O</a:t>
            </a:r>
            <a:r>
              <a:rPr lang="pt-BR" sz="1900" b="1" baseline="-25000" dirty="0" smtClean="0">
                <a:solidFill>
                  <a:srgbClr val="C00000"/>
                </a:solidFill>
              </a:rPr>
              <a:t>5</a:t>
            </a:r>
            <a:r>
              <a:rPr lang="pt-BR" sz="1900" b="1" dirty="0">
                <a:solidFill>
                  <a:srgbClr val="C00000"/>
                </a:solidFill>
              </a:rPr>
              <a:t>; 17,72 </a:t>
            </a:r>
            <a:r>
              <a:rPr lang="ru-RU" sz="1900" b="1" dirty="0" smtClean="0">
                <a:solidFill>
                  <a:srgbClr val="C00000"/>
                </a:solidFill>
              </a:rPr>
              <a:t>-</a:t>
            </a:r>
            <a:r>
              <a:rPr lang="pt-BR" sz="1900" b="1" dirty="0" smtClean="0">
                <a:solidFill>
                  <a:srgbClr val="C00000"/>
                </a:solidFill>
              </a:rPr>
              <a:t> </a:t>
            </a:r>
            <a:r>
              <a:rPr lang="pt-BR" sz="1900" b="1" dirty="0">
                <a:solidFill>
                  <a:srgbClr val="C00000"/>
                </a:solidFill>
              </a:rPr>
              <a:t>H</a:t>
            </a:r>
            <a:r>
              <a:rPr lang="pt-BR" sz="1900" b="1" baseline="-25000" dirty="0">
                <a:solidFill>
                  <a:srgbClr val="C00000"/>
                </a:solidFill>
              </a:rPr>
              <a:t>2</a:t>
            </a:r>
            <a:r>
              <a:rPr lang="pt-BR" sz="1900" b="1" dirty="0">
                <a:solidFill>
                  <a:srgbClr val="C00000"/>
                </a:solidFill>
              </a:rPr>
              <a:t>O.</a:t>
            </a:r>
            <a:r>
              <a:rPr lang="ru-RU" sz="1900" b="1" i="1" dirty="0" smtClean="0">
                <a:solidFill>
                  <a:srgbClr val="C00000"/>
                </a:solidFill>
                <a:cs typeface="Times New Roman"/>
              </a:rPr>
              <a:t>, </a:t>
            </a:r>
          </a:p>
          <a:p>
            <a:pPr algn="ctr"/>
            <a:r>
              <a:rPr lang="ru-RU" sz="1900" b="1" i="1" dirty="0" smtClean="0">
                <a:solidFill>
                  <a:srgbClr val="C00000"/>
                </a:solidFill>
                <a:cs typeface="Times New Roman"/>
              </a:rPr>
              <a:t>п</a:t>
            </a:r>
            <a:r>
              <a:rPr lang="ru-RU" sz="1900" b="1" i="1" dirty="0">
                <a:solidFill>
                  <a:srgbClr val="C00000"/>
                </a:solidFill>
                <a:cs typeface="Times New Roman"/>
              </a:rPr>
              <a:t>о</a:t>
            </a:r>
            <a:r>
              <a:rPr lang="ru-RU" sz="1900" b="1" i="1" dirty="0" smtClean="0">
                <a:solidFill>
                  <a:srgbClr val="C00000"/>
                </a:solidFill>
                <a:cs typeface="Times New Roman"/>
              </a:rPr>
              <a:t>мада- свиной или бычий жир с ароматическими веществами)</a:t>
            </a:r>
            <a:r>
              <a:rPr lang="ru-RU" sz="1900" b="1" i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2000" b="1" i="1" dirty="0" smtClean="0"/>
              <a:t>«Вошел </a:t>
            </a:r>
            <a:r>
              <a:rPr lang="ru-RU" sz="2000" b="1" i="1" dirty="0"/>
              <a:t>человек лет шестидесяти, беловолосый, худой и смуглый, в коричневом фраке с медными пуговицами и в розовом платочке на шее. </a:t>
            </a:r>
            <a:r>
              <a:rPr lang="ru-RU" sz="2000" b="1" i="1" dirty="0" smtClean="0"/>
              <a:t>Он </a:t>
            </a:r>
            <a:r>
              <a:rPr lang="ru-RU" sz="2000" b="1" i="1" dirty="0"/>
              <a:t>всюду возил с собою настоящий серебряный несессер и походную ванну; </a:t>
            </a:r>
            <a:r>
              <a:rPr lang="ru-RU" sz="2000" b="1" i="1" dirty="0" smtClean="0"/>
              <a:t>… от </a:t>
            </a:r>
            <a:r>
              <a:rPr lang="ru-RU" sz="2000" b="1" i="1" dirty="0"/>
              <a:t>него пахло какими-то необыкновенными, удивительно "благородными" </a:t>
            </a:r>
            <a:r>
              <a:rPr lang="ru-RU" sz="2000" b="1" i="1" dirty="0" smtClean="0"/>
              <a:t>духами» </a:t>
            </a:r>
            <a:endParaRPr lang="ru-RU" sz="2000" b="1" i="1" dirty="0"/>
          </a:p>
          <a:p>
            <a:pPr algn="ctr"/>
            <a:r>
              <a:rPr lang="ru-RU" sz="1900" dirty="0" smtClean="0"/>
              <a:t> </a:t>
            </a:r>
            <a:r>
              <a:rPr lang="ru-RU" sz="1900" b="1" dirty="0" smtClean="0">
                <a:solidFill>
                  <a:srgbClr val="C00000"/>
                </a:solidFill>
              </a:rPr>
              <a:t>( Медь </a:t>
            </a:r>
            <a:r>
              <a:rPr lang="en-US" sz="1900" b="1" dirty="0" smtClean="0">
                <a:solidFill>
                  <a:srgbClr val="C00000"/>
                </a:solidFill>
              </a:rPr>
              <a:t>– Cu</a:t>
            </a:r>
            <a:r>
              <a:rPr lang="ru-RU" sz="1900" b="1" dirty="0" smtClean="0">
                <a:solidFill>
                  <a:srgbClr val="C00000"/>
                </a:solidFill>
              </a:rPr>
              <a:t>, серебро – </a:t>
            </a:r>
            <a:r>
              <a:rPr lang="en-US" sz="1900" b="1" dirty="0" smtClean="0">
                <a:solidFill>
                  <a:srgbClr val="C00000"/>
                </a:solidFill>
              </a:rPr>
              <a:t>Ag</a:t>
            </a:r>
            <a:r>
              <a:rPr lang="ru-RU" sz="1900" b="1" dirty="0" smtClean="0">
                <a:solidFill>
                  <a:srgbClr val="C00000"/>
                </a:solidFill>
              </a:rPr>
              <a:t>, спирт и эфирные масла )                                              </a:t>
            </a:r>
            <a:endParaRPr lang="ru-RU" sz="19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D:\Фото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32" y="188640"/>
            <a:ext cx="2655676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:\Фото\0212054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88640"/>
            <a:ext cx="2625080" cy="248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1987</Words>
  <Application>Microsoft Office PowerPoint</Application>
  <PresentationFormat>Экран (4:3)</PresentationFormat>
  <Paragraphs>115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Химия и физика в произведениях литературы</vt:lpstr>
      <vt:lpstr>Презентация PowerPoint</vt:lpstr>
      <vt:lpstr>       Конкурс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Жуль Верн  Роман  «Путешествие  на луну»</vt:lpstr>
      <vt:lpstr>                     Э. Ю. Шим                        Рассказ «Белое, черное»   </vt:lpstr>
      <vt:lpstr>Б.С. Житков               «Семь огней: Очерки, рассказы, повести, пьесы»</vt:lpstr>
      <vt:lpstr> А.И.Куприн рассказ  «Черная молния»</vt:lpstr>
      <vt:lpstr>                     А.С.Фадеев «Молодая гвардия» </vt:lpstr>
      <vt:lpstr>           Конкурс:             «Найди ошибки в тексте»</vt:lpstr>
      <vt:lpstr>Химические ошибки в текстах литературных произведений Задание 1</vt:lpstr>
      <vt:lpstr>Химические ошибки в текстах литературных произведений Задание 2</vt:lpstr>
      <vt:lpstr>Химические ошибки в текстах литературных произведений Задание 3</vt:lpstr>
      <vt:lpstr>Химические ошибки в текстах литературных произведений Задание 4</vt:lpstr>
      <vt:lpstr>Химические ошибки в текстах литературных произведений Задание 5</vt:lpstr>
      <vt:lpstr>Ответы на задания</vt:lpstr>
      <vt:lpstr> Физические ошибки в литературных произведениях.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 и литература</dc:title>
  <dc:creator>Викуля</dc:creator>
  <cp:lastModifiedBy>Natasha</cp:lastModifiedBy>
  <cp:revision>59</cp:revision>
  <dcterms:created xsi:type="dcterms:W3CDTF">2013-03-11T18:31:32Z</dcterms:created>
  <dcterms:modified xsi:type="dcterms:W3CDTF">2015-09-30T13:18:25Z</dcterms:modified>
</cp:coreProperties>
</file>